
<file path=[Content_Types].xml><?xml version="1.0" encoding="utf-8"?>
<Types xmlns="http://schemas.openxmlformats.org/package/2006/content-types">
  <Default Extension="xml" ContentType="application/xml"/>
  <Default Extension="png" ContentType="image/png"/>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handoutMasterIdLst>
    <p:handoutMasterId r:id="rId67"/>
  </p:handoutMasterIdLst>
  <p:sldIdLst>
    <p:sldId id="256" r:id="rId2"/>
    <p:sldId id="257" r:id="rId3"/>
    <p:sldId id="258" r:id="rId4"/>
    <p:sldId id="259" r:id="rId5"/>
    <p:sldId id="277" r:id="rId6"/>
    <p:sldId id="260" r:id="rId7"/>
    <p:sldId id="375" r:id="rId8"/>
    <p:sldId id="376" r:id="rId9"/>
    <p:sldId id="261" r:id="rId10"/>
    <p:sldId id="262" r:id="rId11"/>
    <p:sldId id="263" r:id="rId12"/>
    <p:sldId id="264" r:id="rId13"/>
    <p:sldId id="266" r:id="rId14"/>
    <p:sldId id="267" r:id="rId15"/>
    <p:sldId id="268" r:id="rId16"/>
    <p:sldId id="269" r:id="rId17"/>
    <p:sldId id="274" r:id="rId18"/>
    <p:sldId id="275" r:id="rId19"/>
    <p:sldId id="276" r:id="rId20"/>
    <p:sldId id="278" r:id="rId21"/>
    <p:sldId id="279" r:id="rId22"/>
    <p:sldId id="280" r:id="rId23"/>
    <p:sldId id="281" r:id="rId24"/>
    <p:sldId id="283" r:id="rId25"/>
    <p:sldId id="377" r:id="rId26"/>
    <p:sldId id="285" r:id="rId27"/>
    <p:sldId id="282" r:id="rId28"/>
    <p:sldId id="286" r:id="rId29"/>
    <p:sldId id="368" r:id="rId30"/>
    <p:sldId id="347" r:id="rId31"/>
    <p:sldId id="287" r:id="rId32"/>
    <p:sldId id="369" r:id="rId33"/>
    <p:sldId id="288" r:id="rId34"/>
    <p:sldId id="342" r:id="rId35"/>
    <p:sldId id="348" r:id="rId36"/>
    <p:sldId id="363" r:id="rId37"/>
    <p:sldId id="364" r:id="rId38"/>
    <p:sldId id="352" r:id="rId39"/>
    <p:sldId id="351" r:id="rId40"/>
    <p:sldId id="346" r:id="rId41"/>
    <p:sldId id="345" r:id="rId42"/>
    <p:sldId id="289" r:id="rId43"/>
    <p:sldId id="353" r:id="rId44"/>
    <p:sldId id="349" r:id="rId45"/>
    <p:sldId id="344" r:id="rId46"/>
    <p:sldId id="350" r:id="rId47"/>
    <p:sldId id="290" r:id="rId48"/>
    <p:sldId id="291" r:id="rId49"/>
    <p:sldId id="292" r:id="rId50"/>
    <p:sldId id="293" r:id="rId51"/>
    <p:sldId id="378" r:id="rId52"/>
    <p:sldId id="294" r:id="rId53"/>
    <p:sldId id="295" r:id="rId54"/>
    <p:sldId id="296" r:id="rId55"/>
    <p:sldId id="297" r:id="rId56"/>
    <p:sldId id="298" r:id="rId57"/>
    <p:sldId id="299" r:id="rId58"/>
    <p:sldId id="304" r:id="rId59"/>
    <p:sldId id="307" r:id="rId60"/>
    <p:sldId id="305" r:id="rId61"/>
    <p:sldId id="306" r:id="rId62"/>
    <p:sldId id="300" r:id="rId63"/>
    <p:sldId id="302" r:id="rId64"/>
    <p:sldId id="333"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1344" y="-1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notesMaster" Target="notesMasters/notesMaster1.xml"/><Relationship Id="rId67" Type="http://schemas.openxmlformats.org/officeDocument/2006/relationships/handoutMaster" Target="handoutMasters/handout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90107A3-8CBB-4186-A55F-77FD70DA213A}" type="datetimeFigureOut">
              <a:rPr lang="en-US" smtClean="0"/>
              <a:pPr/>
              <a:t>8/12/14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79968D6-C270-4DC5-988E-C0061512379B}" type="slidenum">
              <a:rPr lang="en-US" smtClean="0"/>
              <a:pPr/>
              <a:t>‹#›</a:t>
            </a:fld>
            <a:endParaRPr lang="en-US"/>
          </a:p>
        </p:txBody>
      </p:sp>
    </p:spTree>
    <p:extLst>
      <p:ext uri="{BB962C8B-B14F-4D97-AF65-F5344CB8AC3E}">
        <p14:creationId xmlns:p14="http://schemas.microsoft.com/office/powerpoint/2010/main" val="24306148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73E55B-F563-4F8A-9057-62EE75ED18BB}" type="datetimeFigureOut">
              <a:rPr lang="en-US" smtClean="0"/>
              <a:pPr/>
              <a:t>8/12/14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B309C2-F9DE-47CA-B843-59353EA8110C}" type="slidenum">
              <a:rPr lang="en-US" smtClean="0"/>
              <a:pPr/>
              <a:t>‹#›</a:t>
            </a:fld>
            <a:endParaRPr lang="en-US"/>
          </a:p>
        </p:txBody>
      </p:sp>
    </p:spTree>
    <p:extLst>
      <p:ext uri="{BB962C8B-B14F-4D97-AF65-F5344CB8AC3E}">
        <p14:creationId xmlns:p14="http://schemas.microsoft.com/office/powerpoint/2010/main" val="1353359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DB6578E2-E418-4AC9-9072-8A6A7778190E}" type="datetimeFigureOut">
              <a:rPr lang="en-US" smtClean="0"/>
              <a:pPr/>
              <a:t>8/12/14</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ABE7CFF4-4338-4FD1-9632-63CADBD5AFFD}"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B6578E2-E418-4AC9-9072-8A6A7778190E}" type="datetimeFigureOut">
              <a:rPr lang="en-US" smtClean="0"/>
              <a:pPr/>
              <a:t>8/12/14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E7CFF4-4338-4FD1-9632-63CADBD5AFF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2"/>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2"/>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B6578E2-E418-4AC9-9072-8A6A7778190E}" type="datetimeFigureOut">
              <a:rPr lang="en-US" smtClean="0"/>
              <a:pPr/>
              <a:t>8/12/14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E7CFF4-4338-4FD1-9632-63CADBD5AFF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B6578E2-E418-4AC9-9072-8A6A7778190E}" type="datetimeFigureOut">
              <a:rPr lang="en-US" smtClean="0"/>
              <a:pPr/>
              <a:t>8/12/14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E7CFF4-4338-4FD1-9632-63CADBD5AFF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6"/>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B6578E2-E418-4AC9-9072-8A6A7778190E}" type="datetimeFigureOut">
              <a:rPr lang="en-US" smtClean="0"/>
              <a:pPr/>
              <a:t>8/12/14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E7CFF4-4338-4FD1-9632-63CADBD5AFFD}"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B6578E2-E418-4AC9-9072-8A6A7778190E}" type="datetimeFigureOut">
              <a:rPr lang="en-US" smtClean="0"/>
              <a:pPr/>
              <a:t>8/12/14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E7CFF4-4338-4FD1-9632-63CADBD5AFF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1"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30" y="1859759"/>
            <a:ext cx="4041775" cy="654844"/>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1" y="2514602"/>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30" y="2514602"/>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B6578E2-E418-4AC9-9072-8A6A7778190E}" type="datetimeFigureOut">
              <a:rPr lang="en-US" smtClean="0"/>
              <a:pPr/>
              <a:t>8/12/14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E7CFF4-4338-4FD1-9632-63CADBD5AFF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B6578E2-E418-4AC9-9072-8A6A7778190E}" type="datetimeFigureOut">
              <a:rPr lang="en-US" smtClean="0"/>
              <a:pPr/>
              <a:t>8/12/14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E7CFF4-4338-4FD1-9632-63CADBD5AFF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6578E2-E418-4AC9-9072-8A6A7778190E}" type="datetimeFigureOut">
              <a:rPr lang="en-US" smtClean="0"/>
              <a:pPr/>
              <a:t>8/12/14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E7CFF4-4338-4FD1-9632-63CADBD5AFF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3"/>
            <a:ext cx="2743200" cy="1162051"/>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4" y="1676400"/>
            <a:ext cx="5111751"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B6578E2-E418-4AC9-9072-8A6A7778190E}" type="datetimeFigureOut">
              <a:rPr lang="en-US" smtClean="0"/>
              <a:pPr/>
              <a:t>8/12/14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E7CFF4-4338-4FD1-9632-63CADBD5AFF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8"/>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5"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9"/>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B6578E2-E418-4AC9-9072-8A6A7778190E}" type="datetimeFigureOut">
              <a:rPr lang="en-US" smtClean="0"/>
              <a:pPr/>
              <a:t>8/12/14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3"/>
            <a:ext cx="609600" cy="365125"/>
          </a:xfrm>
        </p:spPr>
        <p:txBody>
          <a:bodyPr/>
          <a:lstStyle/>
          <a:p>
            <a:fld id="{ABE7CFF4-4338-4FD1-9632-63CADBD5AFFD}" type="slidenum">
              <a:rPr lang="en-US" smtClean="0"/>
              <a:pPr/>
              <a:t>‹#›</a:t>
            </a:fld>
            <a:endParaRPr lang="en-US"/>
          </a:p>
        </p:txBody>
      </p:sp>
      <p:sp>
        <p:nvSpPr>
          <p:cNvPr id="3" name="Picture Placeholder 2"/>
          <p:cNvSpPr>
            <a:spLocks noGrp="1"/>
          </p:cNvSpPr>
          <p:nvPr>
            <p:ph type="pic" idx="1"/>
          </p:nvPr>
        </p:nvSpPr>
        <p:spPr>
          <a:xfrm rot="420000">
            <a:off x="3485793" y="1199518"/>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6" y="5816602"/>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1" y="6219827"/>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6" y="-7143"/>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1" y="-7143"/>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3"/>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B6578E2-E418-4AC9-9072-8A6A7778190E}" type="datetimeFigureOut">
              <a:rPr lang="en-US" smtClean="0"/>
              <a:pPr/>
              <a:t>8/12/14</a:t>
            </a:fld>
            <a:endParaRPr lang="en-US"/>
          </a:p>
        </p:txBody>
      </p:sp>
      <p:sp>
        <p:nvSpPr>
          <p:cNvPr id="22" name="Footer Placeholder 21"/>
          <p:cNvSpPr>
            <a:spLocks noGrp="1"/>
          </p:cNvSpPr>
          <p:nvPr>
            <p:ph type="ftr" sz="quarter" idx="3"/>
          </p:nvPr>
        </p:nvSpPr>
        <p:spPr>
          <a:xfrm>
            <a:off x="2667000" y="6356353"/>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3"/>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BE7CFF4-4338-4FD1-9632-63CADBD5AFFD}"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audio1.wav"/></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cdc.gov/"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jpeg"/><Relationship Id="rId3" Type="http://schemas.openxmlformats.org/officeDocument/2006/relationships/image" Target="../media/image1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audio" Target="../media/audio2.wav"/></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 Id="rId3" Type="http://schemas.openxmlformats.org/officeDocument/2006/relationships/image" Target="../media/image1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eg"/><Relationship Id="rId3" Type="http://schemas.openxmlformats.org/officeDocument/2006/relationships/image" Target="../media/image1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9.jpeg"/><Relationship Id="rId3" Type="http://schemas.openxmlformats.org/officeDocument/2006/relationships/image" Target="../media/image3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jpeg"/><Relationship Id="rId3" Type="http://schemas.openxmlformats.org/officeDocument/2006/relationships/image" Target="../media/image3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Lecture Test 1 Packet</a:t>
            </a:r>
            <a:endParaRPr lang="en-US" dirty="0"/>
          </a:p>
        </p:txBody>
      </p:sp>
      <p:sp>
        <p:nvSpPr>
          <p:cNvPr id="3" name="Subtitle 2"/>
          <p:cNvSpPr>
            <a:spLocks noGrp="1"/>
          </p:cNvSpPr>
          <p:nvPr>
            <p:ph type="subTitle" idx="1"/>
          </p:nvPr>
        </p:nvSpPr>
        <p:spPr/>
        <p:txBody>
          <a:bodyPr/>
          <a:lstStyle/>
          <a:p>
            <a:r>
              <a:rPr lang="en-US" dirty="0" smtClean="0"/>
              <a:t>An Introduction to Microbiology and Basic Chemistry </a:t>
            </a:r>
          </a:p>
          <a:p>
            <a:endParaRPr lang="en-US" dirty="0" smtClean="0"/>
          </a:p>
          <a:p>
            <a:endParaRPr lang="en-US" dirty="0"/>
          </a:p>
        </p:txBody>
      </p:sp>
    </p:spTree>
  </p:cSld>
  <p:clrMapOvr>
    <a:masterClrMapping/>
  </p:clrMapOvr>
  <p:transition xmlns:p14="http://schemas.microsoft.com/office/powerpoint/2010/main">
    <p:sndAc>
      <p:stSnd>
        <p:snd r:embed="rId2" name="drumroll.wav"/>
      </p:stSnd>
    </p:sndAc>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5391912"/>
          </a:xfrm>
        </p:spPr>
        <p:txBody>
          <a:bodyPr>
            <a:normAutofit/>
          </a:bodyPr>
          <a:lstStyle/>
          <a:p>
            <a:r>
              <a:rPr lang="en-US" sz="2400" dirty="0" smtClean="0">
                <a:solidFill>
                  <a:schemeClr val="tx1"/>
                </a:solidFill>
              </a:rPr>
              <a:t>	2.  People study microbiology because it has practical </a:t>
            </a:r>
            <a:r>
              <a:rPr lang="en-US" sz="2400" dirty="0" smtClean="0">
                <a:solidFill>
                  <a:srgbClr val="00B050"/>
                </a:solidFill>
              </a:rPr>
              <a:t>$$$$ </a:t>
            </a:r>
            <a:r>
              <a:rPr lang="en-US" sz="2400" dirty="0" smtClean="0">
                <a:solidFill>
                  <a:schemeClr val="tx1"/>
                </a:solidFill>
              </a:rPr>
              <a:t>		applications in industry </a:t>
            </a:r>
            <a:r>
              <a:rPr lang="en-US" sz="2400" dirty="0" smtClean="0">
                <a:solidFill>
                  <a:srgbClr val="00B050"/>
                </a:solidFill>
              </a:rPr>
              <a:t>$$$$</a:t>
            </a:r>
            <a:r>
              <a:rPr lang="en-US" sz="2400" dirty="0" smtClean="0">
                <a:solidFill>
                  <a:schemeClr val="tx1"/>
                </a:solidFill>
              </a:rPr>
              <a:t>.</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The Food Preparation Industry- </a:t>
            </a:r>
            <a:br>
              <a:rPr lang="en-US" sz="2400" dirty="0" smtClean="0">
                <a:solidFill>
                  <a:schemeClr val="tx1"/>
                </a:solidFill>
              </a:rPr>
            </a:br>
            <a:r>
              <a:rPr lang="en-US" sz="2400" dirty="0">
                <a:solidFill>
                  <a:schemeClr val="tx1"/>
                </a:solidFill>
              </a:rPr>
              <a:t> </a:t>
            </a:r>
            <a:r>
              <a:rPr lang="en-US" sz="2400" dirty="0" smtClean="0">
                <a:solidFill>
                  <a:schemeClr val="tx1"/>
                </a:solidFill>
              </a:rPr>
              <a:t>                                      packaged, processed and restaurant foods </a:t>
            </a:r>
            <a:br>
              <a:rPr lang="en-US" sz="2400" dirty="0" smtClean="0">
                <a:solidFill>
                  <a:schemeClr val="tx1"/>
                </a:solidFill>
              </a:rPr>
            </a:br>
            <a:r>
              <a:rPr lang="en-US" sz="2400" dirty="0" smtClean="0">
                <a:solidFill>
                  <a:schemeClr val="tx1"/>
                </a:solidFill>
              </a:rPr>
              <a:t>		            companies are all interested in knowing how </a:t>
            </a:r>
            <a:r>
              <a:rPr lang="en-US" sz="2400" dirty="0">
                <a:solidFill>
                  <a:schemeClr val="tx1"/>
                </a:solidFill>
              </a:rPr>
              <a:t/>
            </a:r>
            <a:br>
              <a:rPr lang="en-US" sz="2400" dirty="0">
                <a:solidFill>
                  <a:schemeClr val="tx1"/>
                </a:solidFill>
              </a:rPr>
            </a:br>
            <a:r>
              <a:rPr lang="en-US" sz="2400" dirty="0" smtClean="0">
                <a:solidFill>
                  <a:schemeClr val="tx1"/>
                </a:solidFill>
              </a:rPr>
              <a:t>                                       microbes</a:t>
            </a:r>
            <a:r>
              <a:rPr lang="en-US" sz="2400" dirty="0">
                <a:solidFill>
                  <a:schemeClr val="tx1"/>
                </a:solidFill>
              </a:rPr>
              <a:t> </a:t>
            </a:r>
            <a:r>
              <a:rPr lang="en-US" sz="2400" dirty="0" smtClean="0">
                <a:solidFill>
                  <a:schemeClr val="tx1"/>
                </a:solidFill>
              </a:rPr>
              <a:t>will affect their food and the  </a:t>
            </a:r>
            <a:br>
              <a:rPr lang="en-US" sz="2400" dirty="0" smtClean="0">
                <a:solidFill>
                  <a:schemeClr val="tx1"/>
                </a:solidFill>
              </a:rPr>
            </a:br>
            <a:r>
              <a:rPr lang="en-US" sz="2400" dirty="0">
                <a:solidFill>
                  <a:schemeClr val="tx1"/>
                </a:solidFill>
              </a:rPr>
              <a:t> </a:t>
            </a:r>
            <a:r>
              <a:rPr lang="en-US" sz="2400" dirty="0" smtClean="0">
                <a:solidFill>
                  <a:schemeClr val="tx1"/>
                </a:solidFill>
              </a:rPr>
              <a:t>                                      people who</a:t>
            </a:r>
            <a:r>
              <a:rPr lang="en-US" sz="2400" dirty="0">
                <a:solidFill>
                  <a:schemeClr val="tx1"/>
                </a:solidFill>
              </a:rPr>
              <a:t> </a:t>
            </a:r>
            <a:r>
              <a:rPr lang="en-US" sz="2400" dirty="0" smtClean="0">
                <a:solidFill>
                  <a:schemeClr val="tx1"/>
                </a:solidFill>
              </a:rPr>
              <a:t>eat it.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t>
            </a:r>
            <a:endParaRPr lang="en-US" sz="24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5163312"/>
          </a:xfrm>
        </p:spPr>
        <p:txBody>
          <a:bodyPr>
            <a:normAutofit/>
          </a:bodyPr>
          <a:lstStyle/>
          <a:p>
            <a:r>
              <a:rPr lang="en-US" sz="2400" dirty="0" smtClean="0"/>
              <a:t>	</a:t>
            </a:r>
            <a:r>
              <a:rPr lang="en-US" sz="2400" dirty="0" smtClean="0">
                <a:solidFill>
                  <a:schemeClr val="tx1"/>
                </a:solidFill>
              </a:rPr>
              <a:t>The Microbial Fermentation Industry makes:</a:t>
            </a:r>
            <a:br>
              <a:rPr lang="en-US" sz="2400" dirty="0" smtClean="0">
                <a:solidFill>
                  <a:schemeClr val="tx1"/>
                </a:solidFill>
              </a:rPr>
            </a:br>
            <a:r>
              <a:rPr lang="en-US" sz="2400" dirty="0" smtClean="0">
                <a:solidFill>
                  <a:schemeClr val="tx1"/>
                </a:solidFill>
              </a:rPr>
              <a:t>		bread (</a:t>
            </a:r>
            <a:r>
              <a:rPr lang="en-US" sz="2400" i="1" dirty="0" smtClean="0">
                <a:solidFill>
                  <a:schemeClr val="tx1"/>
                </a:solidFill>
              </a:rPr>
              <a:t>Saccharomyces</a:t>
            </a:r>
            <a:r>
              <a:rPr lang="en-US" sz="2400" dirty="0" smtClean="0">
                <a:solidFill>
                  <a:schemeClr val="tx1"/>
                </a:solidFill>
              </a:rPr>
              <a:t> spp.)</a:t>
            </a:r>
            <a:br>
              <a:rPr lang="en-US" sz="2400" dirty="0" smtClean="0">
                <a:solidFill>
                  <a:schemeClr val="tx1"/>
                </a:solidFill>
              </a:rPr>
            </a:br>
            <a:r>
              <a:rPr lang="en-US" sz="2400" dirty="0" smtClean="0">
                <a:solidFill>
                  <a:schemeClr val="tx1"/>
                </a:solidFill>
              </a:rPr>
              <a:t>		beer (</a:t>
            </a:r>
            <a:r>
              <a:rPr lang="en-US" sz="2400" i="1" dirty="0" smtClean="0">
                <a:solidFill>
                  <a:schemeClr val="tx1"/>
                </a:solidFill>
              </a:rPr>
              <a:t>Saccharomyces</a:t>
            </a:r>
            <a:r>
              <a:rPr lang="en-US" sz="2400" dirty="0" smtClean="0">
                <a:solidFill>
                  <a:schemeClr val="tx1"/>
                </a:solidFill>
              </a:rPr>
              <a:t> spp.)</a:t>
            </a:r>
            <a:br>
              <a:rPr lang="en-US" sz="2400" dirty="0" smtClean="0">
                <a:solidFill>
                  <a:schemeClr val="tx1"/>
                </a:solidFill>
              </a:rPr>
            </a:br>
            <a:r>
              <a:rPr lang="en-US" sz="2400" dirty="0" smtClean="0">
                <a:solidFill>
                  <a:schemeClr val="tx1"/>
                </a:solidFill>
              </a:rPr>
              <a:t>		wine (</a:t>
            </a:r>
            <a:r>
              <a:rPr lang="en-US" sz="2400" i="1" dirty="0" smtClean="0">
                <a:solidFill>
                  <a:schemeClr val="tx1"/>
                </a:solidFill>
              </a:rPr>
              <a:t>Saccharomyces</a:t>
            </a:r>
            <a:r>
              <a:rPr lang="en-US" sz="2400" dirty="0" smtClean="0">
                <a:solidFill>
                  <a:schemeClr val="tx1"/>
                </a:solidFill>
              </a:rPr>
              <a:t> spp.)</a:t>
            </a:r>
            <a:br>
              <a:rPr lang="en-US" sz="2400" dirty="0" smtClean="0">
                <a:solidFill>
                  <a:schemeClr val="tx1"/>
                </a:solidFill>
              </a:rPr>
            </a:br>
            <a:r>
              <a:rPr lang="en-US" sz="2400" dirty="0" smtClean="0">
                <a:solidFill>
                  <a:schemeClr val="tx1"/>
                </a:solidFill>
              </a:rPr>
              <a:t>		vegetables- sauerkraut, pickles, soy sauce, tofu,</a:t>
            </a:r>
            <a:br>
              <a:rPr lang="en-US" sz="2400" dirty="0" smtClean="0">
                <a:solidFill>
                  <a:schemeClr val="tx1"/>
                </a:solidFill>
              </a:rPr>
            </a:br>
            <a:r>
              <a:rPr lang="en-US" sz="2400" dirty="0" smtClean="0">
                <a:solidFill>
                  <a:schemeClr val="tx1"/>
                </a:solidFill>
              </a:rPr>
              <a:t>				poi, olives and chocolate </a:t>
            </a:r>
            <a:r>
              <a:rPr lang="en-US" sz="2400" dirty="0" smtClean="0">
                <a:solidFill>
                  <a:schemeClr val="tx1"/>
                </a:solidFill>
                <a:sym typeface="Wingdings" pitchFamily="2" charset="2"/>
              </a:rPr>
              <a:t></a:t>
            </a:r>
            <a:br>
              <a:rPr lang="en-US" sz="2400" dirty="0" smtClean="0">
                <a:solidFill>
                  <a:schemeClr val="tx1"/>
                </a:solidFill>
                <a:sym typeface="Wingdings" pitchFamily="2" charset="2"/>
              </a:rPr>
            </a:br>
            <a:r>
              <a:rPr lang="en-US" sz="2400" dirty="0" smtClean="0">
                <a:solidFill>
                  <a:schemeClr val="tx1"/>
                </a:solidFill>
                <a:sym typeface="Wingdings" pitchFamily="2" charset="2"/>
              </a:rPr>
              <a:t>		vinegar (</a:t>
            </a:r>
            <a:r>
              <a:rPr lang="en-US" sz="2400" i="1" dirty="0" smtClean="0">
                <a:solidFill>
                  <a:schemeClr val="tx1"/>
                </a:solidFill>
                <a:sym typeface="Wingdings" pitchFamily="2" charset="2"/>
              </a:rPr>
              <a:t>Saccharomyces</a:t>
            </a:r>
            <a:r>
              <a:rPr lang="en-US" sz="2400" dirty="0" smtClean="0">
                <a:solidFill>
                  <a:schemeClr val="tx1"/>
                </a:solidFill>
                <a:sym typeface="Wingdings" pitchFamily="2" charset="2"/>
              </a:rPr>
              <a:t> and </a:t>
            </a:r>
            <a:r>
              <a:rPr lang="en-US" sz="2400" i="1" dirty="0" err="1" smtClean="0">
                <a:solidFill>
                  <a:schemeClr val="tx1"/>
                </a:solidFill>
                <a:sym typeface="Wingdings" pitchFamily="2" charset="2"/>
              </a:rPr>
              <a:t>Acetobacter</a:t>
            </a:r>
            <a:r>
              <a:rPr lang="en-US" sz="2400" dirty="0" smtClean="0">
                <a:solidFill>
                  <a:schemeClr val="tx1"/>
                </a:solidFill>
                <a:sym typeface="Wingdings" pitchFamily="2" charset="2"/>
              </a:rPr>
              <a:t>)</a:t>
            </a:r>
            <a:br>
              <a:rPr lang="en-US" sz="2400" dirty="0" smtClean="0">
                <a:solidFill>
                  <a:schemeClr val="tx1"/>
                </a:solidFill>
                <a:sym typeface="Wingdings" pitchFamily="2" charset="2"/>
              </a:rPr>
            </a:br>
            <a:r>
              <a:rPr lang="en-US" sz="2400" dirty="0" smtClean="0">
                <a:solidFill>
                  <a:schemeClr val="tx1"/>
                </a:solidFill>
                <a:sym typeface="Wingdings" pitchFamily="2" charset="2"/>
              </a:rPr>
              <a:t>		fermented milk products such as yogurt 					(</a:t>
            </a:r>
            <a:r>
              <a:rPr lang="en-US" sz="2400" i="1" dirty="0" smtClean="0">
                <a:solidFill>
                  <a:schemeClr val="tx1"/>
                </a:solidFill>
                <a:sym typeface="Wingdings" pitchFamily="2" charset="2"/>
              </a:rPr>
              <a:t>Streptococcus </a:t>
            </a:r>
            <a:r>
              <a:rPr lang="en-US" sz="2400" i="1" dirty="0" err="1" smtClean="0">
                <a:solidFill>
                  <a:schemeClr val="tx1"/>
                </a:solidFill>
                <a:sym typeface="Wingdings" pitchFamily="2" charset="2"/>
              </a:rPr>
              <a:t>thermophilus</a:t>
            </a:r>
            <a:r>
              <a:rPr lang="en-US" sz="2400" i="1" dirty="0" smtClean="0">
                <a:solidFill>
                  <a:schemeClr val="tx1"/>
                </a:solidFill>
                <a:sym typeface="Wingdings" pitchFamily="2" charset="2"/>
              </a:rPr>
              <a:t> </a:t>
            </a:r>
            <a:r>
              <a:rPr lang="en-US" sz="2400" dirty="0" smtClean="0">
                <a:solidFill>
                  <a:schemeClr val="tx1"/>
                </a:solidFill>
                <a:sym typeface="Wingdings" pitchFamily="2" charset="2"/>
              </a:rPr>
              <a:t>and 					</a:t>
            </a:r>
            <a:r>
              <a:rPr lang="en-US" sz="2400" i="1" dirty="0" smtClean="0">
                <a:solidFill>
                  <a:schemeClr val="tx1"/>
                </a:solidFill>
                <a:sym typeface="Wingdings" pitchFamily="2" charset="2"/>
              </a:rPr>
              <a:t>Lactobacillus </a:t>
            </a:r>
            <a:r>
              <a:rPr lang="en-US" sz="2400" i="1" dirty="0" err="1" smtClean="0">
                <a:solidFill>
                  <a:schemeClr val="tx1"/>
                </a:solidFill>
                <a:sym typeface="Wingdings" pitchFamily="2" charset="2"/>
              </a:rPr>
              <a:t>bulgaricus</a:t>
            </a:r>
            <a:r>
              <a:rPr lang="en-US" sz="2400" dirty="0" smtClean="0">
                <a:solidFill>
                  <a:schemeClr val="tx1"/>
                </a:solidFill>
                <a:sym typeface="Wingdings" pitchFamily="2" charset="2"/>
              </a:rPr>
              <a:t>), cheeses, 				            sour cream, buttermilk</a:t>
            </a:r>
            <a:br>
              <a:rPr lang="en-US" sz="2400" dirty="0" smtClean="0">
                <a:solidFill>
                  <a:schemeClr val="tx1"/>
                </a:solidFill>
                <a:sym typeface="Wingdings" pitchFamily="2" charset="2"/>
              </a:rPr>
            </a:br>
            <a:r>
              <a:rPr lang="en-US" sz="2400" dirty="0" smtClean="0">
                <a:solidFill>
                  <a:schemeClr val="tx1"/>
                </a:solidFill>
                <a:sym typeface="Wingdings" pitchFamily="2" charset="2"/>
              </a:rPr>
              <a:t/>
            </a:r>
            <a:br>
              <a:rPr lang="en-US" sz="2400" dirty="0" smtClean="0">
                <a:solidFill>
                  <a:schemeClr val="tx1"/>
                </a:solidFill>
                <a:sym typeface="Wingdings" pitchFamily="2" charset="2"/>
              </a:rPr>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5315712"/>
          </a:xfrm>
        </p:spPr>
        <p:txBody>
          <a:bodyPr>
            <a:normAutofit/>
          </a:bodyPr>
          <a:lstStyle/>
          <a:p>
            <a:r>
              <a:rPr lang="en-US" sz="2400" dirty="0" smtClean="0"/>
              <a:t>	</a:t>
            </a:r>
            <a:r>
              <a:rPr lang="en-US" sz="2400" dirty="0" smtClean="0">
                <a:solidFill>
                  <a:schemeClr val="tx1"/>
                </a:solidFill>
              </a:rPr>
              <a:t>SINGLE CELL PROTEIN sources- </a:t>
            </a:r>
            <a:r>
              <a:rPr lang="en-US" sz="2400" i="1" dirty="0" err="1" smtClean="0">
                <a:solidFill>
                  <a:schemeClr val="tx1"/>
                </a:solidFill>
              </a:rPr>
              <a:t>Spirulina</a:t>
            </a:r>
            <a:r>
              <a:rPr lang="en-US" sz="2400" i="1" dirty="0" smtClean="0">
                <a:solidFill>
                  <a:schemeClr val="tx1"/>
                </a:solidFill>
              </a:rPr>
              <a:t> (</a:t>
            </a:r>
            <a:r>
              <a:rPr lang="en-US" sz="1600" i="1" dirty="0" smtClean="0">
                <a:solidFill>
                  <a:schemeClr val="tx1"/>
                </a:solidFill>
              </a:rPr>
              <a:t>Cyanobacteria</a:t>
            </a:r>
            <a:r>
              <a:rPr lang="en-US" sz="2400" i="1" dirty="0" smtClean="0">
                <a:solidFill>
                  <a:schemeClr val="tx1"/>
                </a:solidFill>
              </a:rPr>
              <a:t>)</a:t>
            </a:r>
            <a:br>
              <a:rPr lang="en-US" sz="2400" i="1" dirty="0" smtClean="0">
                <a:solidFill>
                  <a:schemeClr val="tx1"/>
                </a:solidFill>
              </a:rPr>
            </a:br>
            <a:r>
              <a:rPr lang="en-US" sz="2400" i="1" dirty="0" smtClean="0">
                <a:solidFill>
                  <a:schemeClr val="tx1"/>
                </a:solidFill>
              </a:rPr>
              <a:t>  </a:t>
            </a:r>
            <a:br>
              <a:rPr lang="en-US" sz="2400" i="1" dirty="0" smtClean="0">
                <a:solidFill>
                  <a:schemeClr val="tx1"/>
                </a:solidFill>
              </a:rPr>
            </a:br>
            <a:r>
              <a:rPr lang="en-US" sz="2400" i="1" dirty="0" smtClean="0">
                <a:solidFill>
                  <a:schemeClr val="tx1"/>
                </a:solidFill>
              </a:rPr>
              <a:t>	</a:t>
            </a:r>
            <a:r>
              <a:rPr lang="en-US" sz="2400" dirty="0" smtClean="0">
                <a:solidFill>
                  <a:schemeClr val="tx1"/>
                </a:solidFill>
              </a:rPr>
              <a:t>INDUSTRIAL PRODUCTS</a:t>
            </a:r>
            <a:br>
              <a:rPr lang="en-US" sz="2400" dirty="0" smtClean="0">
                <a:solidFill>
                  <a:schemeClr val="tx1"/>
                </a:solidFill>
              </a:rPr>
            </a:br>
            <a:r>
              <a:rPr lang="en-US" sz="2400" dirty="0" smtClean="0">
                <a:solidFill>
                  <a:schemeClr val="tx1"/>
                </a:solidFill>
              </a:rPr>
              <a:t>		</a:t>
            </a:r>
            <a:r>
              <a:rPr lang="en-US" sz="2000" dirty="0" smtClean="0">
                <a:solidFill>
                  <a:schemeClr val="tx1"/>
                </a:solidFill>
              </a:rPr>
              <a:t>Pharmaceuticals</a:t>
            </a:r>
            <a:br>
              <a:rPr lang="en-US" sz="2000" dirty="0" smtClean="0">
                <a:solidFill>
                  <a:schemeClr val="tx1"/>
                </a:solidFill>
              </a:rPr>
            </a:br>
            <a:r>
              <a:rPr lang="en-US" sz="2000" dirty="0" smtClean="0">
                <a:solidFill>
                  <a:schemeClr val="tx1"/>
                </a:solidFill>
              </a:rPr>
              <a:t>		Food additives</a:t>
            </a:r>
            <a:br>
              <a:rPr lang="en-US" sz="2000" dirty="0" smtClean="0">
                <a:solidFill>
                  <a:schemeClr val="tx1"/>
                </a:solidFill>
              </a:rPr>
            </a:br>
            <a:r>
              <a:rPr lang="en-US" sz="2000" dirty="0" smtClean="0">
                <a:solidFill>
                  <a:schemeClr val="tx1"/>
                </a:solidFill>
              </a:rPr>
              <a:t>		Enzymes</a:t>
            </a:r>
            <a:br>
              <a:rPr lang="en-US" sz="2000" dirty="0" smtClean="0">
                <a:solidFill>
                  <a:schemeClr val="tx1"/>
                </a:solidFill>
              </a:rPr>
            </a:br>
            <a:r>
              <a:rPr lang="en-US" sz="2000" dirty="0" smtClean="0">
                <a:solidFill>
                  <a:schemeClr val="tx1"/>
                </a:solidFill>
              </a:rPr>
              <a:t>		Bioengineering of transgenic plants and animals to produce 		</a:t>
            </a:r>
            <a:r>
              <a:rPr lang="en-US" sz="2000" dirty="0">
                <a:solidFill>
                  <a:schemeClr val="tx1"/>
                </a:solidFill>
              </a:rPr>
              <a:t> </a:t>
            </a:r>
            <a:r>
              <a:rPr lang="en-US" sz="2000" dirty="0" smtClean="0">
                <a:solidFill>
                  <a:schemeClr val="tx1"/>
                </a:solidFill>
              </a:rPr>
              <a:t>               hundreds of products</a:t>
            </a:r>
            <a:br>
              <a:rPr lang="en-US" sz="2000" dirty="0" smtClean="0">
                <a:solidFill>
                  <a:schemeClr val="tx1"/>
                </a:solidFill>
              </a:rPr>
            </a:br>
            <a:r>
              <a:rPr lang="en-US" sz="2000" dirty="0" smtClean="0">
                <a:solidFill>
                  <a:schemeClr val="tx1"/>
                </a:solidFill>
              </a:rPr>
              <a:t>		Mining</a:t>
            </a:r>
            <a:br>
              <a:rPr lang="en-US" sz="2000" dirty="0" smtClean="0">
                <a:solidFill>
                  <a:schemeClr val="tx1"/>
                </a:solidFill>
              </a:rPr>
            </a:br>
            <a:r>
              <a:rPr lang="en-US" sz="2000" dirty="0" smtClean="0">
                <a:solidFill>
                  <a:schemeClr val="tx1"/>
                </a:solidFill>
              </a:rPr>
              <a:t>		Biofuels and Industrial Products</a:t>
            </a:r>
            <a:br>
              <a:rPr lang="en-US" sz="2000" dirty="0" smtClean="0">
                <a:solidFill>
                  <a:schemeClr val="tx1"/>
                </a:solidFill>
              </a:rPr>
            </a:br>
            <a:r>
              <a:rPr lang="en-US" sz="2000" dirty="0" smtClean="0">
                <a:solidFill>
                  <a:schemeClr val="tx1"/>
                </a:solidFill>
              </a:rPr>
              <a:t>		</a:t>
            </a:r>
            <a:br>
              <a:rPr lang="en-US" sz="2000" dirty="0" smtClean="0">
                <a:solidFill>
                  <a:schemeClr val="tx1"/>
                </a:solidFill>
              </a:rPr>
            </a:br>
            <a:r>
              <a:rPr lang="en-US" sz="2000" dirty="0" smtClean="0">
                <a:solidFill>
                  <a:schemeClr val="tx1"/>
                </a:solidFill>
              </a:rPr>
              <a:t>		</a:t>
            </a:r>
            <a:r>
              <a:rPr lang="en-US" sz="2000" dirty="0" err="1" smtClean="0">
                <a:solidFill>
                  <a:schemeClr val="tx1"/>
                </a:solidFill>
              </a:rPr>
              <a:t>Biodeterioration</a:t>
            </a:r>
            <a:r>
              <a:rPr lang="en-US" sz="2000" dirty="0" smtClean="0">
                <a:solidFill>
                  <a:schemeClr val="tx1"/>
                </a:solidFill>
              </a:rPr>
              <a:t> is another concern for many industries 				because microbes can destroy the products 	 		                                that they sell.</a:t>
            </a:r>
            <a:br>
              <a:rPr lang="en-US" sz="2000" dirty="0" smtClean="0">
                <a:solidFill>
                  <a:schemeClr val="tx1"/>
                </a:solidFill>
              </a:rPr>
            </a:br>
            <a:r>
              <a:rPr lang="en-US" sz="2000" dirty="0" smtClean="0">
                <a:solidFill>
                  <a:schemeClr val="tx1"/>
                </a:solidFill>
              </a:rPr>
              <a:t/>
            </a:r>
            <a:br>
              <a:rPr lang="en-US" sz="2000" dirty="0" smtClean="0">
                <a:solidFill>
                  <a:schemeClr val="tx1"/>
                </a:solidFill>
              </a:rPr>
            </a:br>
            <a:endParaRPr lang="en-US" sz="2400" i="1"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5391912"/>
          </a:xfrm>
        </p:spPr>
        <p:txBody>
          <a:bodyPr>
            <a:normAutofit fontScale="90000"/>
          </a:bodyPr>
          <a:lstStyle/>
          <a:p>
            <a:pPr lvl="1" algn="l" rtl="0">
              <a:spcBef>
                <a:spcPct val="0"/>
              </a:spcBef>
            </a:pPr>
            <a:r>
              <a:rPr lang="en-US" sz="2000" dirty="0" smtClean="0"/>
              <a:t>	</a:t>
            </a:r>
            <a:r>
              <a:rPr lang="en-US" sz="2400" dirty="0" smtClean="0">
                <a:solidFill>
                  <a:schemeClr val="tx1"/>
                </a:solidFill>
              </a:rPr>
              <a:t>SOIL FERTILITY</a:t>
            </a:r>
            <a:br>
              <a:rPr lang="en-US" sz="2400" dirty="0" smtClean="0">
                <a:solidFill>
                  <a:schemeClr val="tx1"/>
                </a:solidFill>
              </a:rPr>
            </a:br>
            <a:r>
              <a:rPr lang="en-US" sz="2400" dirty="0" smtClean="0">
                <a:solidFill>
                  <a:schemeClr val="tx1"/>
                </a:solidFill>
              </a:rPr>
              <a:t>		- </a:t>
            </a:r>
            <a:r>
              <a:rPr lang="en-US" sz="2000" dirty="0" smtClean="0">
                <a:solidFill>
                  <a:schemeClr val="tx1"/>
                </a:solidFill>
              </a:rPr>
              <a:t>farming depends upon microorganisms</a:t>
            </a:r>
            <a:br>
              <a:rPr lang="en-US" sz="2000" dirty="0" smtClean="0">
                <a:solidFill>
                  <a:schemeClr val="tx1"/>
                </a:solidFill>
              </a:rPr>
            </a:br>
            <a:r>
              <a:rPr lang="en-US" sz="2000" dirty="0" smtClean="0">
                <a:solidFill>
                  <a:schemeClr val="tx1"/>
                </a:solidFill>
              </a:rPr>
              <a:t/>
            </a:r>
            <a:br>
              <a:rPr lang="en-US" sz="2000" dirty="0" smtClean="0">
                <a:solidFill>
                  <a:schemeClr val="tx1"/>
                </a:solidFill>
              </a:rPr>
            </a:br>
            <a:r>
              <a:rPr lang="en-US" sz="2000" dirty="0" smtClean="0">
                <a:solidFill>
                  <a:schemeClr val="tx1"/>
                </a:solidFill>
              </a:rPr>
              <a:t>	</a:t>
            </a:r>
            <a:r>
              <a:rPr lang="en-US" sz="2400" dirty="0" smtClean="0">
                <a:solidFill>
                  <a:schemeClr val="tx1"/>
                </a:solidFill>
              </a:rPr>
              <a:t>WASTE DISPOSAL and POTABLE WATER</a:t>
            </a:r>
            <a:br>
              <a:rPr lang="en-US" sz="2400" dirty="0" smtClean="0">
                <a:solidFill>
                  <a:schemeClr val="tx1"/>
                </a:solidFill>
              </a:rPr>
            </a:br>
            <a:r>
              <a:rPr lang="en-US" sz="2400" dirty="0" smtClean="0">
                <a:solidFill>
                  <a:schemeClr val="tx1"/>
                </a:solidFill>
              </a:rPr>
              <a:t>		</a:t>
            </a:r>
            <a:r>
              <a:rPr lang="en-US" sz="2000" dirty="0" smtClean="0">
                <a:solidFill>
                  <a:schemeClr val="tx1"/>
                </a:solidFill>
              </a:rPr>
              <a:t>- sewage treatment and water treatment requires a 					knowledge of microbes</a:t>
            </a:r>
            <a:br>
              <a:rPr lang="en-US" sz="2000" dirty="0" smtClean="0">
                <a:solidFill>
                  <a:schemeClr val="tx1"/>
                </a:solidFill>
              </a:rPr>
            </a:br>
            <a:r>
              <a:rPr lang="en-US" sz="2000" dirty="0" smtClean="0">
                <a:solidFill>
                  <a:schemeClr val="tx1"/>
                </a:solidFill>
              </a:rPr>
              <a:t/>
            </a:r>
            <a:br>
              <a:rPr lang="en-US" sz="2000" dirty="0" smtClean="0">
                <a:solidFill>
                  <a:schemeClr val="tx1"/>
                </a:solidFill>
              </a:rPr>
            </a:br>
            <a:r>
              <a:rPr lang="en-US" sz="2000" dirty="0" smtClean="0">
                <a:solidFill>
                  <a:schemeClr val="tx1"/>
                </a:solidFill>
              </a:rPr>
              <a:t>	</a:t>
            </a:r>
            <a:r>
              <a:rPr lang="en-US" sz="2400" dirty="0" smtClean="0">
                <a:solidFill>
                  <a:schemeClr val="tx1"/>
                </a:solidFill>
              </a:rPr>
              <a:t>BIOREMEDIATION</a:t>
            </a:r>
            <a:br>
              <a:rPr lang="en-US" sz="2400" dirty="0" smtClean="0">
                <a:solidFill>
                  <a:schemeClr val="tx1"/>
                </a:solidFill>
              </a:rPr>
            </a:br>
            <a:r>
              <a:rPr lang="en-US" sz="2400" dirty="0" smtClean="0">
                <a:solidFill>
                  <a:schemeClr val="tx1"/>
                </a:solidFill>
              </a:rPr>
              <a:t>		</a:t>
            </a:r>
            <a:r>
              <a:rPr lang="en-US" sz="2000" dirty="0" smtClean="0">
                <a:solidFill>
                  <a:schemeClr val="tx1"/>
                </a:solidFill>
              </a:rPr>
              <a:t>- an “up and coming” industry that attempts to find microbes 		</a:t>
            </a:r>
            <a:r>
              <a:rPr lang="en-US" sz="2000" dirty="0">
                <a:solidFill>
                  <a:schemeClr val="tx1"/>
                </a:solidFill>
              </a:rPr>
              <a:t> </a:t>
            </a:r>
            <a:r>
              <a:rPr lang="en-US" sz="2000" dirty="0" smtClean="0">
                <a:solidFill>
                  <a:schemeClr val="tx1"/>
                </a:solidFill>
              </a:rPr>
              <a:t>                 which can be used to solve environmental problems</a:t>
            </a:r>
            <a:br>
              <a:rPr lang="en-US" sz="2000" dirty="0" smtClean="0">
                <a:solidFill>
                  <a:schemeClr val="tx1"/>
                </a:solidFill>
              </a:rPr>
            </a:br>
            <a:r>
              <a:rPr lang="en-US" sz="2000" dirty="0" smtClean="0">
                <a:solidFill>
                  <a:schemeClr val="tx1"/>
                </a:solidFill>
              </a:rPr>
              <a:t/>
            </a:r>
            <a:br>
              <a:rPr lang="en-US" sz="2000" dirty="0" smtClean="0">
                <a:solidFill>
                  <a:schemeClr val="tx1"/>
                </a:solidFill>
              </a:rPr>
            </a:br>
            <a:r>
              <a:rPr lang="en-US" dirty="0">
                <a:latin typeface="Arial" charset="0"/>
                <a:ea typeface="ＭＳ Ｐゴシック" charset="0"/>
              </a:rPr>
              <a:t> </a:t>
            </a:r>
            <a:r>
              <a:rPr lang="en-US" dirty="0" smtClean="0">
                <a:latin typeface="Arial" charset="0"/>
                <a:ea typeface="ＭＳ Ｐゴシック" charset="0"/>
              </a:rPr>
              <a:t>                              </a:t>
            </a:r>
            <a:r>
              <a:rPr lang="en-US" dirty="0" err="1" smtClean="0">
                <a:latin typeface="Arial" charset="0"/>
                <a:ea typeface="ＭＳ Ｐゴシック" charset="0"/>
              </a:rPr>
              <a:t>eg</a:t>
            </a:r>
            <a:r>
              <a:rPr lang="en-US" dirty="0" smtClean="0">
                <a:latin typeface="Arial" charset="0"/>
                <a:ea typeface="ＭＳ Ｐゴシック" charset="0"/>
              </a:rPr>
              <a:t>: restore </a:t>
            </a:r>
            <a:r>
              <a:rPr lang="en-US" dirty="0">
                <a:latin typeface="Arial" charset="0"/>
                <a:ea typeface="ＭＳ Ｐゴシック" charset="0"/>
              </a:rPr>
              <a:t>stability or to clean up toxic pollutants</a:t>
            </a:r>
            <a:br>
              <a:rPr lang="en-US" dirty="0">
                <a:latin typeface="Arial" charset="0"/>
                <a:ea typeface="ＭＳ Ｐゴシック" charset="0"/>
              </a:rPr>
            </a:br>
            <a:r>
              <a:rPr lang="en-US" sz="2000" dirty="0" smtClean="0">
                <a:solidFill>
                  <a:schemeClr val="tx1"/>
                </a:solidFill>
              </a:rPr>
              <a:t>                                   </a:t>
            </a:r>
            <a:br>
              <a:rPr lang="en-US" sz="2000" dirty="0" smtClean="0">
                <a:solidFill>
                  <a:schemeClr val="tx1"/>
                </a:solidFill>
              </a:rPr>
            </a:br>
            <a:r>
              <a:rPr lang="en-US" sz="2000" dirty="0" smtClean="0">
                <a:solidFill>
                  <a:schemeClr val="tx1"/>
                </a:solidFill>
              </a:rPr>
              <a:t/>
            </a:r>
            <a:br>
              <a:rPr lang="en-US" sz="2000" dirty="0" smtClean="0">
                <a:solidFill>
                  <a:schemeClr val="tx1"/>
                </a:solidFill>
              </a:rPr>
            </a:br>
            <a:r>
              <a:rPr lang="en-US" sz="2000" dirty="0" smtClean="0">
                <a:solidFill>
                  <a:schemeClr val="tx1"/>
                </a:solidFill>
              </a:rPr>
              <a:t/>
            </a:r>
            <a:br>
              <a:rPr lang="en-US" sz="2000" dirty="0" smtClean="0">
                <a:solidFill>
                  <a:schemeClr val="tx1"/>
                </a:solidFill>
              </a:rPr>
            </a:br>
            <a:r>
              <a:rPr lang="en-US" sz="2000" dirty="0" smtClean="0">
                <a:solidFill>
                  <a:schemeClr val="tx1"/>
                </a:solidFill>
              </a:rPr>
              <a:t>	</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5391912"/>
          </a:xfrm>
        </p:spPr>
        <p:txBody>
          <a:bodyPr>
            <a:normAutofit fontScale="90000"/>
          </a:bodyPr>
          <a:lstStyle/>
          <a:p>
            <a:r>
              <a:rPr lang="en-US" sz="2400" dirty="0" smtClean="0">
                <a:solidFill>
                  <a:schemeClr val="tx1"/>
                </a:solidFill>
              </a:rPr>
              <a:t>	3. Microbes are easy to study and are used for </a:t>
            </a:r>
            <a:r>
              <a:rPr lang="en-US" sz="2400" dirty="0" smtClean="0">
                <a:solidFill>
                  <a:srgbClr val="FF0000"/>
                </a:solidFill>
              </a:rPr>
              <a:t>RESEARCH 		    PURPOSES.</a:t>
            </a:r>
            <a:br>
              <a:rPr lang="en-US" sz="2400" dirty="0" smtClean="0">
                <a:solidFill>
                  <a:srgbClr val="FF0000"/>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t>
            </a:r>
            <a:r>
              <a:rPr lang="en-US" sz="2700" dirty="0" smtClean="0">
                <a:solidFill>
                  <a:schemeClr val="tx1"/>
                </a:solidFill>
              </a:rPr>
              <a:t>- microbes are small, simple, inexpensive, reproduce 		   rapidly and are adaptable</a:t>
            </a:r>
            <a:br>
              <a:rPr lang="en-US" sz="2700" dirty="0" smtClean="0">
                <a:solidFill>
                  <a:schemeClr val="tx1"/>
                </a:solidFill>
              </a:rPr>
            </a:br>
            <a:r>
              <a:rPr lang="en-US" sz="2700" dirty="0" smtClean="0">
                <a:solidFill>
                  <a:schemeClr val="tx1"/>
                </a:solidFill>
              </a:rPr>
              <a:t/>
            </a:r>
            <a:br>
              <a:rPr lang="en-US" sz="2700" dirty="0" smtClean="0">
                <a:solidFill>
                  <a:schemeClr val="tx1"/>
                </a:solidFill>
              </a:rPr>
            </a:br>
            <a:r>
              <a:rPr lang="en-US" sz="2700" dirty="0" smtClean="0">
                <a:solidFill>
                  <a:schemeClr val="tx1"/>
                </a:solidFill>
              </a:rPr>
              <a:t>		- the biochemistry and genetics of all living 			</a:t>
            </a:r>
            <a:r>
              <a:rPr lang="en-US" sz="2700" dirty="0">
                <a:solidFill>
                  <a:schemeClr val="tx1"/>
                </a:solidFill>
              </a:rPr>
              <a:t> </a:t>
            </a:r>
            <a:r>
              <a:rPr lang="en-US" sz="2700" dirty="0" smtClean="0">
                <a:solidFill>
                  <a:schemeClr val="tx1"/>
                </a:solidFill>
              </a:rPr>
              <a:t>              organisms is basically the same</a:t>
            </a:r>
            <a:br>
              <a:rPr lang="en-US" sz="2700" dirty="0" smtClean="0">
                <a:solidFill>
                  <a:schemeClr val="tx1"/>
                </a:solidFill>
              </a:rPr>
            </a:br>
            <a:r>
              <a:rPr lang="en-US" sz="2700" dirty="0" smtClean="0">
                <a:solidFill>
                  <a:schemeClr val="tx1"/>
                </a:solidFill>
              </a:rPr>
              <a:t/>
            </a:r>
            <a:br>
              <a:rPr lang="en-US" sz="2700" dirty="0" smtClean="0">
                <a:solidFill>
                  <a:schemeClr val="tx1"/>
                </a:solidFill>
              </a:rPr>
            </a:br>
            <a:r>
              <a:rPr lang="en-US" sz="2700" dirty="0" smtClean="0">
                <a:solidFill>
                  <a:schemeClr val="tx1"/>
                </a:solidFill>
              </a:rPr>
              <a:t>		- much of current technology depends upon the 		</a:t>
            </a:r>
            <a:r>
              <a:rPr lang="en-US" sz="2700" dirty="0">
                <a:solidFill>
                  <a:schemeClr val="tx1"/>
                </a:solidFill>
              </a:rPr>
              <a:t> </a:t>
            </a:r>
            <a:r>
              <a:rPr lang="en-US" sz="2700" dirty="0" smtClean="0">
                <a:solidFill>
                  <a:schemeClr val="tx1"/>
                </a:solidFill>
              </a:rPr>
              <a:t>              research done using microbes</a:t>
            </a:r>
            <a:br>
              <a:rPr lang="en-US" sz="2700" dirty="0" smtClean="0">
                <a:solidFill>
                  <a:schemeClr val="tx1"/>
                </a:solidFill>
              </a:rPr>
            </a:br>
            <a:r>
              <a:rPr lang="en-US" sz="2700" dirty="0" smtClean="0">
                <a:solidFill>
                  <a:schemeClr val="tx1"/>
                </a:solidFill>
              </a:rPr>
              <a:t/>
            </a:r>
            <a:br>
              <a:rPr lang="en-US" sz="2700" dirty="0" smtClean="0">
                <a:solidFill>
                  <a:schemeClr val="tx1"/>
                </a:solidFill>
              </a:rPr>
            </a:br>
            <a:r>
              <a:rPr lang="en-US" sz="2700" dirty="0" smtClean="0">
                <a:solidFill>
                  <a:schemeClr val="tx1"/>
                </a:solidFill>
              </a:rPr>
              <a:t/>
            </a:r>
            <a:br>
              <a:rPr lang="en-US" sz="2700" dirty="0" smtClean="0">
                <a:solidFill>
                  <a:schemeClr val="tx1"/>
                </a:solidFill>
              </a:rPr>
            </a:br>
            <a:r>
              <a:rPr lang="en-US" sz="2400" dirty="0" smtClean="0">
                <a:solidFill>
                  <a:schemeClr val="tx1"/>
                </a:solidFill>
              </a:rPr>
              <a:t/>
            </a:r>
            <a:br>
              <a:rPr lang="en-US" sz="2400" dirty="0" smtClean="0">
                <a:solidFill>
                  <a:schemeClr val="tx1"/>
                </a:solidFill>
              </a:rPr>
            </a:br>
            <a:endParaRPr lang="en-US" sz="24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5163312"/>
          </a:xfrm>
        </p:spPr>
        <p:txBody>
          <a:bodyPr>
            <a:normAutofit fontScale="90000"/>
          </a:bodyPr>
          <a:lstStyle/>
          <a:p>
            <a:r>
              <a:rPr lang="en-US" sz="2400" dirty="0" smtClean="0">
                <a:solidFill>
                  <a:schemeClr val="tx1"/>
                </a:solidFill>
              </a:rPr>
              <a:t>	4. You will be microbiologists for the rest of your lives as 			HEALTH PROFESSIONALS!</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 treatment (</a:t>
            </a:r>
            <a:r>
              <a:rPr lang="en-US" sz="2400" dirty="0" err="1" smtClean="0">
                <a:solidFill>
                  <a:schemeClr val="tx1"/>
                </a:solidFill>
              </a:rPr>
              <a:t>tx</a:t>
            </a:r>
            <a:r>
              <a:rPr lang="en-US" sz="2400" dirty="0" smtClean="0">
                <a:solidFill>
                  <a:schemeClr val="tx1"/>
                </a:solidFill>
              </a:rPr>
              <a:t>) of infectious diseases makes your 		</a:t>
            </a:r>
            <a:r>
              <a:rPr lang="en-US" sz="2400" dirty="0">
                <a:solidFill>
                  <a:schemeClr val="tx1"/>
                </a:solidFill>
              </a:rPr>
              <a:t> </a:t>
            </a:r>
            <a:r>
              <a:rPr lang="en-US" sz="2400" dirty="0" smtClean="0">
                <a:solidFill>
                  <a:schemeClr val="tx1"/>
                </a:solidFill>
              </a:rPr>
              <a:t>                knowledge of microbial </a:t>
            </a:r>
            <a:r>
              <a:rPr lang="en-US" sz="2400" i="1" dirty="0" smtClean="0">
                <a:solidFill>
                  <a:srgbClr val="FF0000"/>
                </a:solidFill>
              </a:rPr>
              <a:t>pathogens</a:t>
            </a:r>
            <a:r>
              <a:rPr lang="en-US" sz="2400" dirty="0" smtClean="0">
                <a:solidFill>
                  <a:schemeClr val="tx1"/>
                </a:solidFill>
              </a:rPr>
              <a:t> crucial to the</a:t>
            </a:r>
            <a:br>
              <a:rPr lang="en-US" sz="2400" dirty="0" smtClean="0">
                <a:solidFill>
                  <a:schemeClr val="tx1"/>
                </a:solidFill>
              </a:rPr>
            </a:br>
            <a:r>
              <a:rPr lang="en-US" sz="2400" dirty="0" smtClean="0">
                <a:solidFill>
                  <a:schemeClr val="tx1"/>
                </a:solidFill>
              </a:rPr>
              <a:t>	</a:t>
            </a:r>
            <a:r>
              <a:rPr lang="en-US" sz="2400" dirty="0">
                <a:solidFill>
                  <a:schemeClr val="tx1"/>
                </a:solidFill>
              </a:rPr>
              <a:t> </a:t>
            </a:r>
            <a:r>
              <a:rPr lang="en-US" sz="2400" dirty="0" smtClean="0">
                <a:solidFill>
                  <a:schemeClr val="tx1"/>
                </a:solidFill>
              </a:rPr>
              <a:t>                care of your patients and to yourself, your family and</a:t>
            </a:r>
            <a:br>
              <a:rPr lang="en-US" sz="2400" dirty="0" smtClean="0">
                <a:solidFill>
                  <a:schemeClr val="tx1"/>
                </a:solidFill>
              </a:rPr>
            </a:br>
            <a:r>
              <a:rPr lang="en-US" sz="2400" dirty="0">
                <a:solidFill>
                  <a:schemeClr val="tx1"/>
                </a:solidFill>
              </a:rPr>
              <a:t> </a:t>
            </a:r>
            <a:r>
              <a:rPr lang="en-US" sz="2400" dirty="0" smtClean="0">
                <a:solidFill>
                  <a:schemeClr val="tx1"/>
                </a:solidFill>
              </a:rPr>
              <a:t>                              your friends.</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 prevention (</a:t>
            </a:r>
            <a:r>
              <a:rPr lang="en-US" sz="2400" dirty="0" err="1" smtClean="0">
                <a:solidFill>
                  <a:schemeClr val="tx1"/>
                </a:solidFill>
              </a:rPr>
              <a:t>px</a:t>
            </a:r>
            <a:r>
              <a:rPr lang="en-US" sz="2400" dirty="0" smtClean="0">
                <a:solidFill>
                  <a:schemeClr val="tx1"/>
                </a:solidFill>
              </a:rPr>
              <a:t>) of the spread of disease is 		</a:t>
            </a:r>
            <a:br>
              <a:rPr lang="en-US" sz="2400" dirty="0" smtClean="0">
                <a:solidFill>
                  <a:schemeClr val="tx1"/>
                </a:solidFill>
              </a:rPr>
            </a:br>
            <a:r>
              <a:rPr lang="en-US" sz="2400" dirty="0" smtClean="0">
                <a:solidFill>
                  <a:schemeClr val="tx1"/>
                </a:solidFill>
              </a:rPr>
              <a:t>		   mandatory in the medical professions.</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 </a:t>
            </a:r>
            <a:r>
              <a:rPr lang="en-US" sz="2400" dirty="0" err="1" smtClean="0">
                <a:solidFill>
                  <a:schemeClr val="tx1"/>
                </a:solidFill>
              </a:rPr>
              <a:t>tx</a:t>
            </a:r>
            <a:r>
              <a:rPr lang="en-US" sz="2400" dirty="0" smtClean="0">
                <a:solidFill>
                  <a:schemeClr val="tx1"/>
                </a:solidFill>
              </a:rPr>
              <a:t> of immunocompromised patients is becoming 		</a:t>
            </a:r>
            <a:r>
              <a:rPr lang="en-US" sz="2400" dirty="0">
                <a:solidFill>
                  <a:schemeClr val="tx1"/>
                </a:solidFill>
              </a:rPr>
              <a:t> </a:t>
            </a:r>
            <a:r>
              <a:rPr lang="en-US" sz="2400" dirty="0" smtClean="0">
                <a:solidFill>
                  <a:schemeClr val="tx1"/>
                </a:solidFill>
              </a:rPr>
              <a:t>                more common for a variety of reasons and you must </a:t>
            </a:r>
            <a:br>
              <a:rPr lang="en-US" sz="2400" dirty="0" smtClean="0">
                <a:solidFill>
                  <a:schemeClr val="tx1"/>
                </a:solidFill>
              </a:rPr>
            </a:br>
            <a:r>
              <a:rPr lang="en-US" sz="2400" dirty="0">
                <a:solidFill>
                  <a:schemeClr val="tx1"/>
                </a:solidFill>
              </a:rPr>
              <a:t> </a:t>
            </a:r>
            <a:r>
              <a:rPr lang="en-US" sz="2400" dirty="0" smtClean="0">
                <a:solidFill>
                  <a:schemeClr val="tx1"/>
                </a:solidFill>
              </a:rPr>
              <a:t>                              think about </a:t>
            </a:r>
            <a:r>
              <a:rPr lang="en-US" sz="2400" i="1" dirty="0" smtClean="0">
                <a:solidFill>
                  <a:srgbClr val="FF0000"/>
                </a:solidFill>
              </a:rPr>
              <a:t>aseptic technique</a:t>
            </a:r>
            <a:r>
              <a:rPr lang="en-US" sz="2400" dirty="0" smtClean="0">
                <a:solidFill>
                  <a:schemeClr val="tx1"/>
                </a:solidFill>
              </a:rPr>
              <a:t>!</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endParaRPr lang="en-US" sz="24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5239512"/>
          </a:xfrm>
        </p:spPr>
        <p:txBody>
          <a:bodyPr>
            <a:normAutofit/>
          </a:bodyPr>
          <a:lstStyle/>
          <a:p>
            <a:r>
              <a:rPr lang="en-US" sz="2400" dirty="0" smtClean="0">
                <a:solidFill>
                  <a:schemeClr val="tx1"/>
                </a:solidFill>
              </a:rPr>
              <a:t>	You will need to understand the </a:t>
            </a:r>
            <a:r>
              <a:rPr lang="en-US" sz="2400" dirty="0" smtClean="0">
                <a:solidFill>
                  <a:srgbClr val="FF0000"/>
                </a:solidFill>
              </a:rPr>
              <a:t>epidemiology</a:t>
            </a:r>
            <a:r>
              <a:rPr lang="en-US" sz="2400" dirty="0" smtClean="0">
                <a:solidFill>
                  <a:schemeClr val="tx1"/>
                </a:solidFill>
              </a:rPr>
              <a:t> of disease 	and be familiar with the following organizations involved in</a:t>
            </a:r>
            <a:br>
              <a:rPr lang="en-US" sz="2400" dirty="0" smtClean="0">
                <a:solidFill>
                  <a:schemeClr val="tx1"/>
                </a:solidFill>
              </a:rPr>
            </a:br>
            <a:r>
              <a:rPr lang="en-US" sz="2400" dirty="0">
                <a:solidFill>
                  <a:schemeClr val="tx1"/>
                </a:solidFill>
              </a:rPr>
              <a:t> </a:t>
            </a:r>
            <a:r>
              <a:rPr lang="en-US" sz="2400" dirty="0" smtClean="0">
                <a:solidFill>
                  <a:schemeClr val="tx1"/>
                </a:solidFill>
              </a:rPr>
              <a:t>             confining the spread of infectious diseases:</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t>
            </a:r>
            <a:r>
              <a:rPr lang="en-US" sz="2400" dirty="0" smtClean="0">
                <a:solidFill>
                  <a:srgbClr val="7030A0"/>
                </a:solidFill>
              </a:rPr>
              <a:t>CDC = Centers for Disease Control and Prevention</a:t>
            </a:r>
            <a:br>
              <a:rPr lang="en-US" sz="2400" dirty="0" smtClean="0">
                <a:solidFill>
                  <a:srgbClr val="7030A0"/>
                </a:solidFill>
              </a:rPr>
            </a:br>
            <a:r>
              <a:rPr lang="en-US" sz="2400" dirty="0" smtClean="0">
                <a:solidFill>
                  <a:srgbClr val="7030A0"/>
                </a:solidFill>
              </a:rPr>
              <a:t>			</a:t>
            </a:r>
            <a:r>
              <a:rPr lang="en-US" sz="2400" dirty="0" smtClean="0">
                <a:solidFill>
                  <a:schemeClr val="tx1"/>
                </a:solidFill>
                <a:hlinkClick r:id="rId2"/>
              </a:rPr>
              <a:t>www.cdc.gov</a:t>
            </a:r>
            <a:r>
              <a:rPr lang="en-US" sz="2400" dirty="0" smtClean="0">
                <a:solidFill>
                  <a:srgbClr val="7030A0"/>
                </a:solidFill>
              </a:rPr>
              <a:t/>
            </a:r>
            <a:br>
              <a:rPr lang="en-US" sz="2400" dirty="0" smtClean="0">
                <a:solidFill>
                  <a:srgbClr val="7030A0"/>
                </a:solidFill>
              </a:rPr>
            </a:br>
            <a:r>
              <a:rPr lang="en-US" sz="2400" dirty="0" smtClean="0">
                <a:solidFill>
                  <a:srgbClr val="7030A0"/>
                </a:solidFill>
              </a:rPr>
              <a:t/>
            </a:r>
            <a:br>
              <a:rPr lang="en-US" sz="2400" dirty="0" smtClean="0">
                <a:solidFill>
                  <a:srgbClr val="7030A0"/>
                </a:solidFill>
              </a:rPr>
            </a:br>
            <a:r>
              <a:rPr lang="en-US" sz="2400" dirty="0" smtClean="0">
                <a:solidFill>
                  <a:srgbClr val="7030A0"/>
                </a:solidFill>
              </a:rPr>
              <a:t>		NIH = National Institute of Health</a:t>
            </a:r>
            <a:br>
              <a:rPr lang="en-US" sz="2400" dirty="0" smtClean="0">
                <a:solidFill>
                  <a:srgbClr val="7030A0"/>
                </a:solidFill>
              </a:rPr>
            </a:br>
            <a:r>
              <a:rPr lang="en-US" sz="2400" dirty="0" smtClean="0">
                <a:solidFill>
                  <a:srgbClr val="7030A0"/>
                </a:solidFill>
              </a:rPr>
              <a:t/>
            </a:r>
            <a:br>
              <a:rPr lang="en-US" sz="2400" dirty="0" smtClean="0">
                <a:solidFill>
                  <a:srgbClr val="7030A0"/>
                </a:solidFill>
              </a:rPr>
            </a:br>
            <a:r>
              <a:rPr lang="en-US" sz="2400" dirty="0" smtClean="0">
                <a:solidFill>
                  <a:srgbClr val="7030A0"/>
                </a:solidFill>
              </a:rPr>
              <a:t>		WHO = World Health Organization</a:t>
            </a:r>
            <a:br>
              <a:rPr lang="en-US" sz="2400" dirty="0" smtClean="0">
                <a:solidFill>
                  <a:srgbClr val="7030A0"/>
                </a:solidFill>
              </a:rPr>
            </a:br>
            <a:r>
              <a:rPr lang="en-US" sz="2400" dirty="0" smtClean="0">
                <a:solidFill>
                  <a:srgbClr val="7030A0"/>
                </a:solidFill>
              </a:rPr>
              <a:t/>
            </a:r>
            <a:br>
              <a:rPr lang="en-US" sz="2400" dirty="0" smtClean="0">
                <a:solidFill>
                  <a:srgbClr val="7030A0"/>
                </a:solidFill>
              </a:rPr>
            </a:br>
            <a:r>
              <a:rPr lang="en-US" sz="2400" dirty="0" smtClean="0">
                <a:solidFill>
                  <a:srgbClr val="7030A0"/>
                </a:solidFill>
              </a:rPr>
              <a:t>		USPHS = United States Public Health Service</a:t>
            </a: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endParaRPr lang="en-US" sz="24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5544312"/>
          </a:xfrm>
        </p:spPr>
        <p:txBody>
          <a:bodyPr>
            <a:normAutofit/>
          </a:bodyPr>
          <a:lstStyle/>
          <a:p>
            <a:r>
              <a:rPr lang="en-US" sz="2800" dirty="0" smtClean="0">
                <a:solidFill>
                  <a:schemeClr val="tx1"/>
                </a:solidFill>
              </a:rPr>
              <a:t>Characteristics of Microbes</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400" dirty="0" smtClean="0">
                <a:solidFill>
                  <a:schemeClr val="tx1"/>
                </a:solidFill>
              </a:rPr>
              <a:t>	</a:t>
            </a:r>
            <a:r>
              <a:rPr lang="en-US" sz="2400" dirty="0" smtClean="0">
                <a:solidFill>
                  <a:srgbClr val="FF0000"/>
                </a:solidFill>
              </a:rPr>
              <a:t>Prokaryotes</a:t>
            </a:r>
            <a:r>
              <a:rPr lang="en-US" sz="2400" dirty="0" smtClean="0">
                <a:solidFill>
                  <a:schemeClr val="tx1"/>
                </a:solidFill>
              </a:rPr>
              <a:t>: have no defined nucleus or membrane bound 			organelles; they include:</a:t>
            </a:r>
            <a:br>
              <a:rPr lang="en-US" sz="2400" dirty="0" smtClean="0">
                <a:solidFill>
                  <a:schemeClr val="tx1"/>
                </a:solidFill>
              </a:rPr>
            </a:br>
            <a:r>
              <a:rPr lang="en-US" sz="2400" dirty="0" smtClean="0">
                <a:solidFill>
                  <a:schemeClr val="tx1"/>
                </a:solidFill>
              </a:rPr>
              <a:t>			</a:t>
            </a:r>
            <a:r>
              <a:rPr lang="en-US" sz="2400" dirty="0" smtClean="0">
                <a:solidFill>
                  <a:srgbClr val="0070C0"/>
                </a:solidFill>
              </a:rPr>
              <a:t>- bacteria and cyanobacteria (blue green 					algae)</a:t>
            </a: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t>
            </a:r>
            <a:r>
              <a:rPr lang="en-US" sz="2400" dirty="0" smtClean="0">
                <a:solidFill>
                  <a:srgbClr val="FF0000"/>
                </a:solidFill>
              </a:rPr>
              <a:t>Eukaryotes</a:t>
            </a:r>
            <a:r>
              <a:rPr lang="en-US" sz="2400" dirty="0" smtClean="0">
                <a:solidFill>
                  <a:schemeClr val="tx1"/>
                </a:solidFill>
              </a:rPr>
              <a:t>: have a defined nucleus and membrane bound</a:t>
            </a:r>
            <a:br>
              <a:rPr lang="en-US" sz="2400" dirty="0" smtClean="0">
                <a:solidFill>
                  <a:schemeClr val="tx1"/>
                </a:solidFill>
              </a:rPr>
            </a:br>
            <a:r>
              <a:rPr lang="en-US" sz="2400" dirty="0" smtClean="0">
                <a:solidFill>
                  <a:schemeClr val="tx1"/>
                </a:solidFill>
              </a:rPr>
              <a:t>			organelles; they include:</a:t>
            </a:r>
            <a:br>
              <a:rPr lang="en-US" sz="2400" dirty="0" smtClean="0">
                <a:solidFill>
                  <a:schemeClr val="tx1"/>
                </a:solidFill>
              </a:rPr>
            </a:br>
            <a:r>
              <a:rPr lang="en-US" sz="2400" dirty="0" smtClean="0">
                <a:solidFill>
                  <a:schemeClr val="tx1"/>
                </a:solidFill>
              </a:rPr>
              <a:t>			</a:t>
            </a:r>
            <a:r>
              <a:rPr lang="en-US" sz="2400" dirty="0" smtClean="0">
                <a:solidFill>
                  <a:srgbClr val="0070C0"/>
                </a:solidFill>
              </a:rPr>
              <a:t>- protists, fungi, plants and animals</a:t>
            </a:r>
            <a:r>
              <a:rPr lang="en-US" sz="2400" dirty="0" smtClean="0">
                <a:solidFill>
                  <a:srgbClr val="00B0F0"/>
                </a:solidFill>
              </a:rPr>
              <a:t/>
            </a:r>
            <a:br>
              <a:rPr lang="en-US" sz="2400" dirty="0" smtClean="0">
                <a:solidFill>
                  <a:srgbClr val="00B0F0"/>
                </a:solidFill>
              </a:rPr>
            </a:br>
            <a:r>
              <a:rPr lang="en-US" sz="2400" dirty="0" smtClean="0">
                <a:solidFill>
                  <a:srgbClr val="00B0F0"/>
                </a:solidFill>
              </a:rPr>
              <a:t/>
            </a:r>
            <a:br>
              <a:rPr lang="en-US" sz="2400" dirty="0" smtClean="0">
                <a:solidFill>
                  <a:srgbClr val="00B0F0"/>
                </a:solidFill>
              </a:rPr>
            </a:br>
            <a:r>
              <a:rPr lang="en-US" sz="2400" dirty="0" smtClean="0">
                <a:solidFill>
                  <a:srgbClr val="00B0F0"/>
                </a:solidFill>
              </a:rPr>
              <a:t/>
            </a:r>
            <a:br>
              <a:rPr lang="en-US" sz="2400" dirty="0" smtClean="0">
                <a:solidFill>
                  <a:srgbClr val="00B0F0"/>
                </a:solidFill>
              </a:rPr>
            </a:br>
            <a:r>
              <a:rPr lang="en-US" sz="2400" dirty="0" smtClean="0">
                <a:solidFill>
                  <a:srgbClr val="00B0F0"/>
                </a:solidFill>
              </a:rPr>
              <a:t/>
            </a:r>
            <a:br>
              <a:rPr lang="en-US" sz="2400" dirty="0" smtClean="0">
                <a:solidFill>
                  <a:srgbClr val="00B0F0"/>
                </a:solidFill>
              </a:rPr>
            </a:br>
            <a:endParaRPr lang="en-US" sz="2800" dirty="0">
              <a:solidFill>
                <a:srgbClr val="00B0F0"/>
              </a:solidFill>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1143000"/>
          </a:xfrm>
        </p:spPr>
        <p:txBody>
          <a:bodyPr>
            <a:normAutofit/>
          </a:bodyPr>
          <a:lstStyle/>
          <a:p>
            <a:r>
              <a:rPr lang="en-US" sz="2800" dirty="0" smtClean="0"/>
              <a:t>Prokaryotic cells</a:t>
            </a:r>
            <a:br>
              <a:rPr lang="en-US" sz="2800" dirty="0" smtClean="0"/>
            </a:br>
            <a:endParaRPr lang="en-US" sz="2800" dirty="0"/>
          </a:p>
        </p:txBody>
      </p:sp>
      <p:pic>
        <p:nvPicPr>
          <p:cNvPr id="5" name="Content Placeholder 4" descr="prokaryotic-cell.jpg"/>
          <p:cNvPicPr>
            <a:picLocks noGrp="1" noChangeAspect="1"/>
          </p:cNvPicPr>
          <p:nvPr>
            <p:ph idx="1"/>
          </p:nvPr>
        </p:nvPicPr>
        <p:blipFill>
          <a:blip r:embed="rId2" cstate="print"/>
          <a:stretch>
            <a:fillRect/>
          </a:stretch>
        </p:blipFill>
        <p:spPr>
          <a:xfrm>
            <a:off x="1143000" y="1143000"/>
            <a:ext cx="6629400" cy="5181600"/>
          </a:xfr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Eukaryotic Cells</a:t>
            </a:r>
            <a:br>
              <a:rPr lang="en-US" sz="2800" dirty="0" smtClean="0"/>
            </a:br>
            <a:endParaRPr lang="en-US" sz="2800" dirty="0"/>
          </a:p>
        </p:txBody>
      </p:sp>
      <p:pic>
        <p:nvPicPr>
          <p:cNvPr id="4" name="Content Placeholder 3" descr="EukaryoticCell.jpg"/>
          <p:cNvPicPr>
            <a:picLocks noGrp="1" noChangeAspect="1"/>
          </p:cNvPicPr>
          <p:nvPr>
            <p:ph idx="1"/>
          </p:nvPr>
        </p:nvPicPr>
        <p:blipFill>
          <a:blip r:embed="rId2" cstate="print"/>
          <a:stretch>
            <a:fillRect/>
          </a:stretch>
        </p:blipFill>
        <p:spPr>
          <a:xfrm>
            <a:off x="1219200" y="1447800"/>
            <a:ext cx="6781800" cy="4876800"/>
          </a:xfr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6049963"/>
          </a:xfrm>
        </p:spPr>
        <p:txBody>
          <a:bodyPr>
            <a:normAutofit/>
          </a:bodyPr>
          <a:lstStyle/>
          <a:p>
            <a:pPr algn="l"/>
            <a:r>
              <a:rPr lang="en-US" sz="3600" dirty="0" smtClean="0">
                <a:solidFill>
                  <a:srgbClr val="002060"/>
                </a:solidFill>
              </a:rPr>
              <a:t>A. </a:t>
            </a:r>
            <a:r>
              <a:rPr lang="en-US" sz="3600" dirty="0" smtClean="0">
                <a:solidFill>
                  <a:srgbClr val="0000FF"/>
                </a:solidFill>
              </a:rPr>
              <a:t>What is microbiology?</a:t>
            </a:r>
            <a:br>
              <a:rPr lang="en-US" sz="3600" dirty="0" smtClean="0">
                <a:solidFill>
                  <a:srgbClr val="0000FF"/>
                </a:solidFill>
              </a:rPr>
            </a:br>
            <a:r>
              <a:rPr lang="en-US" sz="3600" dirty="0" smtClean="0">
                <a:solidFill>
                  <a:srgbClr val="0000FF"/>
                </a:solidFill>
              </a:rPr>
              <a:t/>
            </a:r>
            <a:br>
              <a:rPr lang="en-US" sz="3600" dirty="0" smtClean="0">
                <a:solidFill>
                  <a:srgbClr val="0000FF"/>
                </a:solidFill>
              </a:rPr>
            </a:br>
            <a:r>
              <a:rPr lang="en-US" sz="2400" dirty="0" smtClean="0"/>
              <a:t>	- it is the study of </a:t>
            </a:r>
            <a:r>
              <a:rPr lang="en-US" sz="2400" dirty="0" smtClean="0">
                <a:solidFill>
                  <a:srgbClr val="FF0000"/>
                </a:solidFill>
              </a:rPr>
              <a:t>organisms</a:t>
            </a:r>
            <a:r>
              <a:rPr lang="en-US" sz="2400" dirty="0" smtClean="0"/>
              <a:t> that are too small to be seen 			with the naked eye; the study of microbes or 			microorganisms</a:t>
            </a:r>
            <a:br>
              <a:rPr lang="en-US" sz="2400" dirty="0" smtClean="0"/>
            </a:br>
            <a:r>
              <a:rPr lang="en-US" sz="2400" dirty="0" smtClean="0"/>
              <a:t/>
            </a:r>
            <a:br>
              <a:rPr lang="en-US" sz="2400" dirty="0" smtClean="0"/>
            </a:br>
            <a:r>
              <a:rPr lang="en-US" sz="2400" dirty="0" smtClean="0"/>
              <a:t>	- “bugs” and “germs” are terms usually used by the 				media to describe microorganisms,    			             but these are NOT generally used by</a:t>
            </a:r>
            <a:br>
              <a:rPr lang="en-US" sz="2400" dirty="0" smtClean="0"/>
            </a:br>
            <a:r>
              <a:rPr lang="en-US" sz="2400" dirty="0"/>
              <a:t> </a:t>
            </a:r>
            <a:r>
              <a:rPr lang="en-US" sz="2400" dirty="0" smtClean="0"/>
              <a:t>                                                    microbiologists any more.    </a:t>
            </a:r>
            <a:br>
              <a:rPr lang="en-US" sz="2400" dirty="0" smtClean="0"/>
            </a:br>
            <a:r>
              <a:rPr lang="en-US" sz="2400" dirty="0" smtClean="0"/>
              <a:t/>
            </a:r>
            <a:br>
              <a:rPr lang="en-US" sz="2400" dirty="0" smtClean="0"/>
            </a:br>
            <a:r>
              <a:rPr lang="en-US" sz="2400" dirty="0" smtClean="0"/>
              <a:t>                   </a:t>
            </a:r>
            <a:br>
              <a:rPr lang="en-US" sz="2400" dirty="0" smtClean="0"/>
            </a:br>
            <a:r>
              <a:rPr lang="en-US" sz="2400" dirty="0" smtClean="0"/>
              <a:t/>
            </a:r>
            <a:br>
              <a:rPr lang="en-US" sz="2400" dirty="0" smtClean="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04088"/>
            <a:ext cx="8305800" cy="5468112"/>
          </a:xfrm>
        </p:spPr>
        <p:txBody>
          <a:bodyPr>
            <a:normAutofit/>
          </a:bodyPr>
          <a:lstStyle/>
          <a:p>
            <a:r>
              <a:rPr lang="en-US" sz="2400" dirty="0" smtClean="0">
                <a:solidFill>
                  <a:schemeClr val="tx1"/>
                </a:solidFill>
              </a:rPr>
              <a:t>	Most microbes, such as bacteria, are measured in 			</a:t>
            </a:r>
            <a:r>
              <a:rPr lang="en-US" sz="2400" dirty="0" smtClean="0">
                <a:solidFill>
                  <a:srgbClr val="FF0000"/>
                </a:solidFill>
              </a:rPr>
              <a:t>micrometers</a:t>
            </a:r>
            <a:r>
              <a:rPr lang="en-US" sz="2400" dirty="0" smtClean="0">
                <a:solidFill>
                  <a:schemeClr val="tx1"/>
                </a:solidFill>
              </a:rPr>
              <a:t> (</a:t>
            </a:r>
            <a:r>
              <a:rPr lang="el-GR" sz="2400" dirty="0" smtClean="0">
                <a:solidFill>
                  <a:schemeClr val="tx1"/>
                </a:solidFill>
              </a:rPr>
              <a:t>μ</a:t>
            </a:r>
            <a:r>
              <a:rPr lang="en-US" sz="2400" dirty="0" smtClean="0">
                <a:solidFill>
                  <a:schemeClr val="tx1"/>
                </a:solidFill>
              </a:rPr>
              <a:t>meters) (microns); one micrometer 		is one </a:t>
            </a:r>
            <a:r>
              <a:rPr lang="en-US" sz="2400" dirty="0" smtClean="0">
                <a:solidFill>
                  <a:srgbClr val="FF0000"/>
                </a:solidFill>
              </a:rPr>
              <a:t>millionth of a meter</a:t>
            </a:r>
            <a:r>
              <a:rPr lang="en-US" sz="2400" dirty="0" smtClean="0">
                <a:solidFill>
                  <a:schemeClr val="tx1"/>
                </a:solidFill>
              </a:rPr>
              <a:t>.</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Some helminths (worms) are measured in </a:t>
            </a:r>
            <a:r>
              <a:rPr lang="en-US" sz="2400" dirty="0" smtClean="0">
                <a:solidFill>
                  <a:srgbClr val="00B050"/>
                </a:solidFill>
              </a:rPr>
              <a:t>millimeters</a:t>
            </a:r>
            <a:r>
              <a:rPr lang="en-US" sz="2400" dirty="0" smtClean="0">
                <a:solidFill>
                  <a:schemeClr val="tx1"/>
                </a:solidFill>
              </a:rPr>
              <a:t> (mm) </a:t>
            </a:r>
            <a:br>
              <a:rPr lang="en-US" sz="2400" dirty="0" smtClean="0">
                <a:solidFill>
                  <a:schemeClr val="tx1"/>
                </a:solidFill>
              </a:rPr>
            </a:br>
            <a:r>
              <a:rPr lang="en-US" sz="2400" dirty="0" smtClean="0">
                <a:solidFill>
                  <a:schemeClr val="tx1"/>
                </a:solidFill>
              </a:rPr>
              <a:t>	which is </a:t>
            </a:r>
            <a:r>
              <a:rPr lang="en-US" sz="2400" dirty="0" smtClean="0">
                <a:solidFill>
                  <a:srgbClr val="00B050"/>
                </a:solidFill>
              </a:rPr>
              <a:t>one thousandth of a meter</a:t>
            </a:r>
            <a:r>
              <a:rPr lang="en-US" sz="2400" dirty="0" smtClean="0">
                <a:solidFill>
                  <a:schemeClr val="tx1"/>
                </a:solidFill>
              </a:rPr>
              <a:t>.</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Viruses are measured in </a:t>
            </a:r>
            <a:r>
              <a:rPr lang="en-US" sz="2400" dirty="0" smtClean="0">
                <a:solidFill>
                  <a:srgbClr val="002060"/>
                </a:solidFill>
              </a:rPr>
              <a:t>nanometers </a:t>
            </a:r>
            <a:r>
              <a:rPr lang="en-US" sz="2400" dirty="0" smtClean="0">
                <a:solidFill>
                  <a:schemeClr val="tx1"/>
                </a:solidFill>
              </a:rPr>
              <a:t>(nm) which is </a:t>
            </a:r>
            <a:r>
              <a:rPr lang="en-US" sz="2400" dirty="0" smtClean="0">
                <a:solidFill>
                  <a:srgbClr val="002060"/>
                </a:solidFill>
              </a:rPr>
              <a:t>one </a:t>
            </a:r>
            <a:br>
              <a:rPr lang="en-US" sz="2400" dirty="0" smtClean="0">
                <a:solidFill>
                  <a:srgbClr val="002060"/>
                </a:solidFill>
              </a:rPr>
            </a:br>
            <a:r>
              <a:rPr lang="en-US" sz="2400" dirty="0" smtClean="0">
                <a:solidFill>
                  <a:srgbClr val="002060"/>
                </a:solidFill>
              </a:rPr>
              <a:t>	billionth of a meter</a:t>
            </a:r>
            <a:r>
              <a:rPr lang="en-US" sz="2400" dirty="0" smtClean="0">
                <a:solidFill>
                  <a:schemeClr val="tx1"/>
                </a:solidFill>
              </a:rPr>
              <a:t>.</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endParaRPr lang="en-US" sz="24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5391912"/>
          </a:xfrm>
        </p:spPr>
        <p:txBody>
          <a:bodyPr>
            <a:normAutofit/>
          </a:bodyPr>
          <a:lstStyle/>
          <a:p>
            <a:r>
              <a:rPr lang="en-US" sz="2800" dirty="0" smtClean="0">
                <a:solidFill>
                  <a:schemeClr val="tx1"/>
                </a:solidFill>
              </a:rPr>
              <a:t>	ARE MOST MICROBES HARMFUL or </a:t>
            </a:r>
            <a:r>
              <a:rPr lang="en-US" sz="2800" b="1" i="1" dirty="0" smtClean="0">
                <a:solidFill>
                  <a:srgbClr val="FF0000"/>
                </a:solidFill>
              </a:rPr>
              <a:t>HELPFUL</a:t>
            </a:r>
            <a:r>
              <a:rPr lang="en-US" sz="2800" dirty="0" smtClean="0">
                <a:solidFill>
                  <a:schemeClr val="tx1"/>
                </a:solidFill>
              </a:rPr>
              <a:t>??</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	</a:t>
            </a:r>
            <a:r>
              <a:rPr lang="en-US" sz="2400" dirty="0" smtClean="0">
                <a:solidFill>
                  <a:schemeClr val="tx1"/>
                </a:solidFill>
              </a:rPr>
              <a:t>	- most microbes are free living in the environment,</a:t>
            </a:r>
            <a:br>
              <a:rPr lang="en-US" sz="2400" dirty="0" smtClean="0">
                <a:solidFill>
                  <a:schemeClr val="tx1"/>
                </a:solidFill>
              </a:rPr>
            </a:br>
            <a:r>
              <a:rPr lang="en-US" sz="2400" dirty="0" smtClean="0">
                <a:solidFill>
                  <a:schemeClr val="tx1"/>
                </a:solidFill>
              </a:rPr>
              <a:t>		   many are </a:t>
            </a:r>
            <a:r>
              <a:rPr lang="en-US" sz="2400" dirty="0" smtClean="0">
                <a:solidFill>
                  <a:srgbClr val="0070C0"/>
                </a:solidFill>
              </a:rPr>
              <a:t>saprophytes </a:t>
            </a:r>
            <a:r>
              <a:rPr lang="en-US" sz="2400" dirty="0" smtClean="0">
                <a:solidFill>
                  <a:schemeClr val="tx1"/>
                </a:solidFill>
              </a:rPr>
              <a:t>(decomposers)</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 only a small percentage are </a:t>
            </a:r>
            <a:r>
              <a:rPr lang="en-US" sz="2400" dirty="0" smtClean="0">
                <a:solidFill>
                  <a:srgbClr val="0070C0"/>
                </a:solidFill>
              </a:rPr>
              <a:t>parasites </a:t>
            </a:r>
            <a:r>
              <a:rPr lang="en-US" sz="2400" dirty="0" smtClean="0">
                <a:solidFill>
                  <a:schemeClr val="tx1"/>
                </a:solidFill>
              </a:rPr>
              <a:t>that live off </a:t>
            </a:r>
            <a:br>
              <a:rPr lang="en-US" sz="2400" dirty="0" smtClean="0">
                <a:solidFill>
                  <a:schemeClr val="tx1"/>
                </a:solidFill>
              </a:rPr>
            </a:br>
            <a:r>
              <a:rPr lang="en-US" sz="2400" dirty="0" smtClean="0">
                <a:solidFill>
                  <a:schemeClr val="tx1"/>
                </a:solidFill>
              </a:rPr>
              <a:t>		   of a host</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 you live with your own </a:t>
            </a:r>
            <a:r>
              <a:rPr lang="en-US" sz="2400" dirty="0" smtClean="0">
                <a:solidFill>
                  <a:srgbClr val="0070C0"/>
                </a:solidFill>
              </a:rPr>
              <a:t>microbial flora </a:t>
            </a:r>
            <a:r>
              <a:rPr lang="en-US" sz="2400" dirty="0" smtClean="0">
                <a:solidFill>
                  <a:schemeClr val="tx1"/>
                </a:solidFill>
              </a:rPr>
              <a:t/>
            </a:r>
            <a:br>
              <a:rPr lang="en-US" sz="2400" dirty="0" smtClean="0">
                <a:solidFill>
                  <a:schemeClr val="tx1"/>
                </a:solidFill>
              </a:rPr>
            </a:br>
            <a:r>
              <a:rPr lang="en-US" sz="2400" dirty="0" smtClean="0">
                <a:solidFill>
                  <a:schemeClr val="tx1"/>
                </a:solidFill>
              </a:rPr>
              <a:t>		  (the</a:t>
            </a:r>
            <a:r>
              <a:rPr lang="en-US" sz="2400" dirty="0">
                <a:solidFill>
                  <a:schemeClr val="tx1"/>
                </a:solidFill>
              </a:rPr>
              <a:t> </a:t>
            </a:r>
            <a:r>
              <a:rPr lang="en-US" sz="2400" dirty="0" smtClean="0">
                <a:solidFill>
                  <a:schemeClr val="tx1"/>
                </a:solidFill>
              </a:rPr>
              <a:t>helpful microbes that live on and in you)</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endParaRPr lang="en-US" sz="28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305800" cy="5468112"/>
          </a:xfrm>
        </p:spPr>
        <p:txBody>
          <a:bodyPr>
            <a:normAutofit/>
          </a:bodyPr>
          <a:lstStyle/>
          <a:p>
            <a:r>
              <a:rPr lang="en-US" sz="2800" dirty="0">
                <a:solidFill>
                  <a:schemeClr val="tx1"/>
                </a:solidFill>
              </a:rPr>
              <a:t>C</a:t>
            </a:r>
            <a:r>
              <a:rPr lang="en-US" sz="2800" dirty="0" smtClean="0">
                <a:solidFill>
                  <a:schemeClr val="tx1"/>
                </a:solidFill>
              </a:rPr>
              <a:t>.  </a:t>
            </a:r>
            <a:r>
              <a:rPr lang="en-US" sz="2800" dirty="0" smtClean="0">
                <a:solidFill>
                  <a:srgbClr val="0000FF"/>
                </a:solidFill>
              </a:rPr>
              <a:t>CLASSIFICATION of MICROORGANISMS</a:t>
            </a:r>
            <a:br>
              <a:rPr lang="en-US" sz="2800" dirty="0" smtClean="0">
                <a:solidFill>
                  <a:srgbClr val="0000FF"/>
                </a:solidFill>
              </a:rPr>
            </a:br>
            <a:r>
              <a:rPr lang="en-US" sz="2800" dirty="0" smtClean="0">
                <a:solidFill>
                  <a:srgbClr val="0000FF"/>
                </a:solidFill>
              </a:rPr>
              <a:t/>
            </a:r>
            <a:br>
              <a:rPr lang="en-US" sz="2800" dirty="0" smtClean="0">
                <a:solidFill>
                  <a:srgbClr val="0000FF"/>
                </a:solidFill>
              </a:rPr>
            </a:br>
            <a:r>
              <a:rPr lang="en-US" sz="2400" dirty="0" smtClean="0">
                <a:solidFill>
                  <a:schemeClr val="tx1"/>
                </a:solidFill>
              </a:rPr>
              <a:t>	Why is the guinea pig called </a:t>
            </a:r>
            <a:r>
              <a:rPr lang="en-US" sz="2400" u="sng" dirty="0" err="1" smtClean="0">
                <a:solidFill>
                  <a:schemeClr val="tx1"/>
                </a:solidFill>
              </a:rPr>
              <a:t>Cavia</a:t>
            </a:r>
            <a:r>
              <a:rPr lang="en-US" sz="2400" dirty="0" smtClean="0">
                <a:solidFill>
                  <a:schemeClr val="tx1"/>
                </a:solidFill>
              </a:rPr>
              <a:t> </a:t>
            </a:r>
            <a:r>
              <a:rPr lang="en-US" sz="2400" u="sng" dirty="0" err="1" smtClean="0">
                <a:solidFill>
                  <a:schemeClr val="tx1"/>
                </a:solidFill>
              </a:rPr>
              <a:t>porcellus</a:t>
            </a:r>
            <a:r>
              <a:rPr lang="en-US" sz="2400" dirty="0" smtClean="0">
                <a:solidFill>
                  <a:schemeClr val="tx1"/>
                </a:solidFill>
              </a:rPr>
              <a:t>, your dog is</a:t>
            </a:r>
            <a:br>
              <a:rPr lang="en-US" sz="2400" dirty="0" smtClean="0">
                <a:solidFill>
                  <a:schemeClr val="tx1"/>
                </a:solidFill>
              </a:rPr>
            </a:br>
            <a:r>
              <a:rPr lang="en-US" sz="2400" dirty="0" smtClean="0">
                <a:solidFill>
                  <a:schemeClr val="tx1"/>
                </a:solidFill>
              </a:rPr>
              <a:t>	called </a:t>
            </a:r>
            <a:r>
              <a:rPr lang="en-US" sz="2400" i="1" dirty="0" err="1" smtClean="0">
                <a:solidFill>
                  <a:schemeClr val="tx1"/>
                </a:solidFill>
              </a:rPr>
              <a:t>Canis</a:t>
            </a:r>
            <a:r>
              <a:rPr lang="en-US" sz="2400" i="1" dirty="0" smtClean="0">
                <a:solidFill>
                  <a:schemeClr val="tx1"/>
                </a:solidFill>
              </a:rPr>
              <a:t> </a:t>
            </a:r>
            <a:r>
              <a:rPr lang="en-US" sz="2400" i="1" dirty="0" err="1" smtClean="0">
                <a:solidFill>
                  <a:schemeClr val="tx1"/>
                </a:solidFill>
              </a:rPr>
              <a:t>familiaris</a:t>
            </a:r>
            <a:r>
              <a:rPr lang="en-US" sz="2400" i="1" dirty="0" smtClean="0">
                <a:solidFill>
                  <a:schemeClr val="tx1"/>
                </a:solidFill>
              </a:rPr>
              <a:t> </a:t>
            </a:r>
            <a:r>
              <a:rPr lang="en-US" sz="2400" dirty="0" smtClean="0">
                <a:solidFill>
                  <a:schemeClr val="tx1"/>
                </a:solidFill>
              </a:rPr>
              <a:t>and your cat called </a:t>
            </a:r>
            <a:r>
              <a:rPr lang="en-US" sz="2400" i="1" dirty="0" err="1" smtClean="0">
                <a:solidFill>
                  <a:schemeClr val="tx1"/>
                </a:solidFill>
              </a:rPr>
              <a:t>Felis</a:t>
            </a:r>
            <a:r>
              <a:rPr lang="en-US" sz="2400" i="1" dirty="0" smtClean="0">
                <a:solidFill>
                  <a:schemeClr val="tx1"/>
                </a:solidFill>
              </a:rPr>
              <a:t> </a:t>
            </a:r>
            <a:r>
              <a:rPr lang="en-US" sz="2400" i="1" dirty="0" err="1" smtClean="0">
                <a:solidFill>
                  <a:schemeClr val="tx1"/>
                </a:solidFill>
              </a:rPr>
              <a:t>domesticus</a:t>
            </a:r>
            <a:r>
              <a:rPr lang="en-US" sz="2400" i="1" dirty="0" smtClean="0">
                <a:solidFill>
                  <a:schemeClr val="tx1"/>
                </a:solidFill>
              </a:rPr>
              <a:t/>
            </a:r>
            <a:br>
              <a:rPr lang="en-US" sz="2400" i="1" dirty="0" smtClean="0">
                <a:solidFill>
                  <a:schemeClr val="tx1"/>
                </a:solidFill>
              </a:rPr>
            </a:br>
            <a:r>
              <a:rPr lang="en-US" sz="2400" i="1" dirty="0" smtClean="0">
                <a:solidFill>
                  <a:schemeClr val="tx1"/>
                </a:solidFill>
              </a:rPr>
              <a:t>	</a:t>
            </a:r>
            <a:r>
              <a:rPr lang="en-US" sz="2400" dirty="0" smtClean="0">
                <a:solidFill>
                  <a:schemeClr val="tx1"/>
                </a:solidFill>
              </a:rPr>
              <a:t>by scientists?</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Scientific names are much preferred over common names</a:t>
            </a:r>
            <a:br>
              <a:rPr lang="en-US" sz="2400" dirty="0" smtClean="0">
                <a:solidFill>
                  <a:schemeClr val="tx1"/>
                </a:solidFill>
              </a:rPr>
            </a:br>
            <a:r>
              <a:rPr lang="en-US" sz="2400" dirty="0" smtClean="0">
                <a:solidFill>
                  <a:schemeClr val="tx1"/>
                </a:solidFill>
              </a:rPr>
              <a:t>	by scientists because they show relationships between 	organisms and they are uniform around the world to </a:t>
            </a:r>
            <a:br>
              <a:rPr lang="en-US" sz="2400" dirty="0" smtClean="0">
                <a:solidFill>
                  <a:schemeClr val="tx1"/>
                </a:solidFill>
              </a:rPr>
            </a:br>
            <a:r>
              <a:rPr lang="en-US" sz="2400" dirty="0" smtClean="0">
                <a:solidFill>
                  <a:schemeClr val="tx1"/>
                </a:solidFill>
              </a:rPr>
              <a:t>              prevent confusion.</a:t>
            </a:r>
            <a:br>
              <a:rPr lang="en-US" sz="2400" dirty="0" smtClean="0">
                <a:solidFill>
                  <a:schemeClr val="tx1"/>
                </a:solidFill>
              </a:rPr>
            </a:br>
            <a:r>
              <a:rPr lang="en-US" sz="2400" dirty="0" smtClean="0">
                <a:solidFill>
                  <a:schemeClr val="tx1"/>
                </a:solidFill>
              </a:rPr>
              <a:t>		</a:t>
            </a:r>
            <a:r>
              <a:rPr lang="en-US" sz="2000" dirty="0" smtClean="0">
                <a:solidFill>
                  <a:schemeClr val="tx1"/>
                </a:solidFill>
              </a:rPr>
              <a:t/>
            </a:r>
            <a:br>
              <a:rPr lang="en-US" sz="2000" dirty="0" smtClean="0">
                <a:solidFill>
                  <a:schemeClr val="tx1"/>
                </a:solidFill>
              </a:rPr>
            </a:br>
            <a:r>
              <a:rPr lang="en-US" sz="2000" dirty="0" smtClean="0">
                <a:solidFill>
                  <a:schemeClr val="tx1"/>
                </a:solidFill>
              </a:rPr>
              <a:t/>
            </a:r>
            <a:br>
              <a:rPr lang="en-US" sz="2000" dirty="0" smtClean="0">
                <a:solidFill>
                  <a:schemeClr val="tx1"/>
                </a:solidFill>
              </a:rPr>
            </a:br>
            <a:endParaRPr lang="en-US" sz="20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5163312"/>
          </a:xfrm>
        </p:spPr>
        <p:txBody>
          <a:bodyPr>
            <a:normAutofit fontScale="90000"/>
          </a:bodyPr>
          <a:lstStyle/>
          <a:p>
            <a:r>
              <a:rPr lang="en-US" sz="2800" dirty="0" smtClean="0">
                <a:solidFill>
                  <a:schemeClr val="tx1"/>
                </a:solidFill>
              </a:rPr>
              <a:t>YOUR SCIENTIFIC NAME is  </a:t>
            </a:r>
            <a:r>
              <a:rPr lang="en-US" sz="2800" u="sng" dirty="0" smtClean="0">
                <a:solidFill>
                  <a:srgbClr val="7030A0"/>
                </a:solidFill>
              </a:rPr>
              <a:t>Homo</a:t>
            </a:r>
            <a:r>
              <a:rPr lang="en-US" sz="2800" dirty="0" smtClean="0">
                <a:solidFill>
                  <a:srgbClr val="7030A0"/>
                </a:solidFill>
              </a:rPr>
              <a:t> </a:t>
            </a:r>
            <a:r>
              <a:rPr lang="en-US" sz="2800" u="sng" dirty="0" smtClean="0">
                <a:solidFill>
                  <a:srgbClr val="7030A0"/>
                </a:solidFill>
              </a:rPr>
              <a:t>sapiens</a:t>
            </a:r>
            <a:r>
              <a:rPr lang="en-US" sz="2800" dirty="0" smtClean="0">
                <a:solidFill>
                  <a:schemeClr val="tx1"/>
                </a:solidFill>
              </a:rPr>
              <a:t>.</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	</a:t>
            </a:r>
            <a:r>
              <a:rPr lang="en-US" sz="2400" dirty="0" smtClean="0">
                <a:solidFill>
                  <a:schemeClr val="tx1"/>
                </a:solidFill>
              </a:rPr>
              <a:t>The system of naming organisms with 2 words was developed by a Swedish scientist named </a:t>
            </a:r>
            <a:r>
              <a:rPr lang="en-US" sz="2400" dirty="0" smtClean="0">
                <a:solidFill>
                  <a:srgbClr val="7030A0"/>
                </a:solidFill>
              </a:rPr>
              <a:t>Carolus Linnaeus </a:t>
            </a:r>
            <a:r>
              <a:rPr lang="en-US" sz="2400" dirty="0" smtClean="0">
                <a:solidFill>
                  <a:schemeClr val="tx1"/>
                </a:solidFill>
              </a:rPr>
              <a:t>and is called </a:t>
            </a:r>
            <a:r>
              <a:rPr lang="en-US" sz="2400" dirty="0" smtClean="0">
                <a:solidFill>
                  <a:srgbClr val="FF0000"/>
                </a:solidFill>
              </a:rPr>
              <a:t>binomial nomenclature</a:t>
            </a:r>
            <a:r>
              <a:rPr lang="en-US" sz="2400" dirty="0" smtClean="0">
                <a:solidFill>
                  <a:schemeClr val="tx1"/>
                </a:solidFill>
              </a:rPr>
              <a:t>.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The first name of any scientific name is called  the </a:t>
            </a:r>
            <a:r>
              <a:rPr lang="en-US" sz="2400" b="1" dirty="0" smtClean="0">
                <a:solidFill>
                  <a:schemeClr val="tx1"/>
                </a:solidFill>
              </a:rPr>
              <a:t>genus</a:t>
            </a:r>
            <a:r>
              <a:rPr lang="en-US" sz="2400" dirty="0" smtClean="0">
                <a:solidFill>
                  <a:schemeClr val="tx1"/>
                </a:solidFill>
              </a:rPr>
              <a:t> name and it is underlined and the first letter is capitalized; the second name of any scientific name is the </a:t>
            </a:r>
            <a:r>
              <a:rPr lang="en-US" sz="2400" b="1" dirty="0" smtClean="0">
                <a:solidFill>
                  <a:schemeClr val="tx1"/>
                </a:solidFill>
              </a:rPr>
              <a:t>species</a:t>
            </a:r>
            <a:r>
              <a:rPr lang="en-US" sz="2400" dirty="0" smtClean="0">
                <a:solidFill>
                  <a:schemeClr val="tx1"/>
                </a:solidFill>
              </a:rPr>
              <a:t> name and it is all in lower case but also underlined.</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The underlining can be excused if the names are written in italics.</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t>
            </a:r>
            <a:r>
              <a:rPr lang="en-US" sz="2400" u="sng" dirty="0" smtClean="0">
                <a:solidFill>
                  <a:schemeClr val="tx1"/>
                </a:solidFill>
              </a:rPr>
              <a:t>E.</a:t>
            </a:r>
            <a:r>
              <a:rPr lang="en-US" sz="2400" dirty="0" smtClean="0">
                <a:solidFill>
                  <a:schemeClr val="tx1"/>
                </a:solidFill>
              </a:rPr>
              <a:t> </a:t>
            </a:r>
            <a:r>
              <a:rPr lang="en-US" sz="2400" u="sng" dirty="0" smtClean="0">
                <a:solidFill>
                  <a:schemeClr val="tx1"/>
                </a:solidFill>
              </a:rPr>
              <a:t>coli</a:t>
            </a:r>
            <a:r>
              <a:rPr lang="en-US" sz="2400" dirty="0" smtClean="0">
                <a:solidFill>
                  <a:schemeClr val="tx1"/>
                </a:solidFill>
              </a:rPr>
              <a:t>, </a:t>
            </a:r>
            <a:r>
              <a:rPr lang="en-US" sz="2400" i="1" u="sng" dirty="0" err="1" smtClean="0">
                <a:solidFill>
                  <a:schemeClr val="tx1"/>
                </a:solidFill>
              </a:rPr>
              <a:t>Treponema</a:t>
            </a:r>
            <a:r>
              <a:rPr lang="en-US" sz="2400" i="1" dirty="0" smtClean="0">
                <a:solidFill>
                  <a:schemeClr val="tx1"/>
                </a:solidFill>
              </a:rPr>
              <a:t> </a:t>
            </a:r>
            <a:r>
              <a:rPr lang="en-US" sz="2400" i="1" u="sng" dirty="0" err="1" smtClean="0">
                <a:solidFill>
                  <a:schemeClr val="tx1"/>
                </a:solidFill>
              </a:rPr>
              <a:t>pallidum</a:t>
            </a:r>
            <a:r>
              <a:rPr lang="en-US" sz="2400" dirty="0" smtClean="0">
                <a:solidFill>
                  <a:schemeClr val="tx1"/>
                </a:solidFill>
              </a:rPr>
              <a:t>, </a:t>
            </a:r>
            <a:r>
              <a:rPr lang="en-US" sz="2400" i="1" dirty="0" err="1" smtClean="0">
                <a:solidFill>
                  <a:schemeClr val="tx1"/>
                </a:solidFill>
              </a:rPr>
              <a:t>Borrelia</a:t>
            </a:r>
            <a:r>
              <a:rPr lang="en-US" sz="2400" i="1" dirty="0" smtClean="0">
                <a:solidFill>
                  <a:schemeClr val="tx1"/>
                </a:solidFill>
              </a:rPr>
              <a:t> </a:t>
            </a:r>
            <a:r>
              <a:rPr lang="en-US" sz="2400" i="1" dirty="0" err="1" smtClean="0">
                <a:solidFill>
                  <a:schemeClr val="tx1"/>
                </a:solidFill>
              </a:rPr>
              <a:t>burgdorferi</a:t>
            </a:r>
            <a:r>
              <a:rPr lang="en-US" sz="2400" i="1" dirty="0" smtClean="0">
                <a:solidFill>
                  <a:schemeClr val="tx1"/>
                </a:solidFill>
              </a:rPr>
              <a:t>		</a:t>
            </a:r>
            <a:br>
              <a:rPr lang="en-US" sz="2400" i="1" dirty="0" smtClean="0">
                <a:solidFill>
                  <a:schemeClr val="tx1"/>
                </a:solidFill>
              </a:rPr>
            </a:br>
            <a:r>
              <a:rPr lang="en-US" sz="2400" i="1" dirty="0" smtClean="0">
                <a:solidFill>
                  <a:schemeClr val="tx1"/>
                </a:solidFill>
              </a:rPr>
              <a:t/>
            </a:r>
            <a:br>
              <a:rPr lang="en-US" sz="2400" i="1" dirty="0" smtClean="0">
                <a:solidFill>
                  <a:schemeClr val="tx1"/>
                </a:solidFill>
              </a:rPr>
            </a:br>
            <a:endParaRPr lang="en-US" sz="2800" i="1"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762000"/>
            <a:ext cx="8305800" cy="5544312"/>
          </a:xfrm>
        </p:spPr>
        <p:txBody>
          <a:bodyPr>
            <a:normAutofit/>
          </a:bodyPr>
          <a:lstStyle/>
          <a:p>
            <a:r>
              <a:rPr lang="en-US" sz="2400" dirty="0" smtClean="0">
                <a:solidFill>
                  <a:schemeClr val="tx1"/>
                </a:solidFill>
              </a:rPr>
              <a:t>There are three DOMAINS into which all living things are classified:</a:t>
            </a:r>
            <a:br>
              <a:rPr lang="en-US" sz="2400" dirty="0" smtClean="0">
                <a:solidFill>
                  <a:schemeClr val="tx1"/>
                </a:solidFill>
              </a:rPr>
            </a:br>
            <a:r>
              <a:rPr lang="en-US" sz="2400" dirty="0" smtClean="0">
                <a:solidFill>
                  <a:schemeClr val="tx1"/>
                </a:solidFill>
              </a:rPr>
              <a:t>	</a:t>
            </a:r>
            <a:br>
              <a:rPr lang="en-US" sz="2400" dirty="0" smtClean="0">
                <a:solidFill>
                  <a:schemeClr val="tx1"/>
                </a:solidFill>
              </a:rPr>
            </a:br>
            <a:r>
              <a:rPr lang="en-US" sz="2400" dirty="0" smtClean="0">
                <a:solidFill>
                  <a:schemeClr val="tx1"/>
                </a:solidFill>
              </a:rPr>
              <a:t>	ARCHEA (Kingdom </a:t>
            </a:r>
            <a:r>
              <a:rPr lang="en-US" sz="2400" dirty="0" err="1" smtClean="0">
                <a:solidFill>
                  <a:schemeClr val="tx1"/>
                </a:solidFill>
              </a:rPr>
              <a:t>Archaebacteria</a:t>
            </a:r>
            <a:r>
              <a:rPr lang="en-US" sz="2400" dirty="0" smtClean="0">
                <a:solidFill>
                  <a:schemeClr val="tx1"/>
                </a:solidFill>
              </a:rPr>
              <a:t>)</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BACTERIA (Kingdom Eubacteria)</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EUKARYA</a:t>
            </a:r>
            <a:br>
              <a:rPr lang="en-US" sz="2400" dirty="0" smtClean="0">
                <a:solidFill>
                  <a:schemeClr val="tx1"/>
                </a:solidFill>
              </a:rPr>
            </a:br>
            <a:r>
              <a:rPr lang="en-US" sz="2400" dirty="0">
                <a:solidFill>
                  <a:schemeClr val="tx1"/>
                </a:solidFill>
              </a:rPr>
              <a:t> </a:t>
            </a:r>
            <a:r>
              <a:rPr lang="en-US" sz="2400" dirty="0" smtClean="0">
                <a:solidFill>
                  <a:schemeClr val="tx1"/>
                </a:solidFill>
              </a:rPr>
              <a:t>            (Kingdoms Protista, Fungi, Plantae and </a:t>
            </a:r>
            <a:r>
              <a:rPr lang="en-US" sz="2400" dirty="0" err="1" smtClean="0">
                <a:solidFill>
                  <a:schemeClr val="tx1"/>
                </a:solidFill>
              </a:rPr>
              <a:t>Animalia</a:t>
            </a:r>
            <a:r>
              <a:rPr lang="en-US" sz="2400" dirty="0" smtClean="0">
                <a:solidFill>
                  <a:schemeClr val="tx1"/>
                </a:solidFill>
              </a:rPr>
              <a:t>)</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endParaRPr lang="en-US" sz="24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2465" b="2465"/>
          <a:stretch>
            <a:fillRect/>
          </a:stretch>
        </p:blipFill>
        <p:spPr>
          <a:xfrm>
            <a:off x="228600" y="838200"/>
            <a:ext cx="8816009" cy="5867400"/>
          </a:xfrm>
        </p:spPr>
      </p:pic>
      <p:sp>
        <p:nvSpPr>
          <p:cNvPr id="5" name="TextBox 4"/>
          <p:cNvSpPr txBox="1"/>
          <p:nvPr/>
        </p:nvSpPr>
        <p:spPr>
          <a:xfrm>
            <a:off x="1295400" y="304800"/>
            <a:ext cx="4724400" cy="523220"/>
          </a:xfrm>
          <a:prstGeom prst="rect">
            <a:avLst/>
          </a:prstGeom>
          <a:noFill/>
        </p:spPr>
        <p:txBody>
          <a:bodyPr wrap="square" rtlCol="0">
            <a:spAutoFit/>
          </a:bodyPr>
          <a:lstStyle/>
          <a:p>
            <a:r>
              <a:rPr lang="en-US" sz="2800" dirty="0" smtClean="0"/>
              <a:t>The three Domains</a:t>
            </a:r>
            <a:endParaRPr lang="en-US" sz="2800" dirty="0"/>
          </a:p>
        </p:txBody>
      </p:sp>
    </p:spTree>
    <p:extLst>
      <p:ext uri="{BB962C8B-B14F-4D97-AF65-F5344CB8AC3E}">
        <p14:creationId xmlns:p14="http://schemas.microsoft.com/office/powerpoint/2010/main" val="3316805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04088"/>
            <a:ext cx="8305800" cy="5163312"/>
          </a:xfrm>
        </p:spPr>
        <p:txBody>
          <a:bodyPr>
            <a:normAutofit fontScale="90000"/>
          </a:bodyPr>
          <a:lstStyle/>
          <a:p>
            <a:r>
              <a:rPr lang="en-US" sz="2400" dirty="0" smtClean="0">
                <a:solidFill>
                  <a:schemeClr val="tx1"/>
                </a:solidFill>
              </a:rPr>
              <a:t>Within the three domains, currently there are different ways to classify organisms into </a:t>
            </a:r>
            <a:r>
              <a:rPr lang="en-US" sz="2400" b="1" dirty="0" smtClean="0">
                <a:solidFill>
                  <a:schemeClr val="tx1"/>
                </a:solidFill>
              </a:rPr>
              <a:t>kingdoms</a:t>
            </a:r>
            <a:r>
              <a:rPr lang="en-US" sz="2400" dirty="0" smtClean="0">
                <a:solidFill>
                  <a:schemeClr val="tx1"/>
                </a:solidFill>
              </a:rPr>
              <a:t>.</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KPCOFGS</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Kingdom</a:t>
            </a:r>
            <a:br>
              <a:rPr lang="en-US" sz="2400" dirty="0" smtClean="0">
                <a:solidFill>
                  <a:schemeClr val="tx1"/>
                </a:solidFill>
              </a:rPr>
            </a:br>
            <a:r>
              <a:rPr lang="en-US" sz="2400" dirty="0" smtClean="0">
                <a:solidFill>
                  <a:schemeClr val="tx1"/>
                </a:solidFill>
              </a:rPr>
              <a:t>	Phylum (= Divisions in the Plant Kingdom)</a:t>
            </a:r>
            <a:br>
              <a:rPr lang="en-US" sz="2400" dirty="0" smtClean="0">
                <a:solidFill>
                  <a:schemeClr val="tx1"/>
                </a:solidFill>
              </a:rPr>
            </a:br>
            <a:r>
              <a:rPr lang="en-US" sz="2400" dirty="0" smtClean="0">
                <a:solidFill>
                  <a:schemeClr val="tx1"/>
                </a:solidFill>
              </a:rPr>
              <a:t>	Class</a:t>
            </a:r>
            <a:br>
              <a:rPr lang="en-US" sz="2400" dirty="0" smtClean="0">
                <a:solidFill>
                  <a:schemeClr val="tx1"/>
                </a:solidFill>
              </a:rPr>
            </a:br>
            <a:r>
              <a:rPr lang="en-US" sz="2400" dirty="0" smtClean="0">
                <a:solidFill>
                  <a:schemeClr val="tx1"/>
                </a:solidFill>
              </a:rPr>
              <a:t>	Order</a:t>
            </a:r>
            <a:br>
              <a:rPr lang="en-US" sz="2400" dirty="0" smtClean="0">
                <a:solidFill>
                  <a:schemeClr val="tx1"/>
                </a:solidFill>
              </a:rPr>
            </a:br>
            <a:r>
              <a:rPr lang="en-US" sz="2400" dirty="0" smtClean="0">
                <a:solidFill>
                  <a:schemeClr val="tx1"/>
                </a:solidFill>
              </a:rPr>
              <a:t>	Family</a:t>
            </a:r>
            <a:br>
              <a:rPr lang="en-US" sz="2400" dirty="0" smtClean="0">
                <a:solidFill>
                  <a:schemeClr val="tx1"/>
                </a:solidFill>
              </a:rPr>
            </a:br>
            <a:r>
              <a:rPr lang="en-US" sz="2400" dirty="0" smtClean="0">
                <a:solidFill>
                  <a:schemeClr val="tx1"/>
                </a:solidFill>
              </a:rPr>
              <a:t>	Genus</a:t>
            </a:r>
            <a:br>
              <a:rPr lang="en-US" sz="2400" dirty="0" smtClean="0">
                <a:solidFill>
                  <a:schemeClr val="tx1"/>
                </a:solidFill>
              </a:rPr>
            </a:br>
            <a:r>
              <a:rPr lang="en-US" sz="2400" dirty="0" smtClean="0">
                <a:solidFill>
                  <a:schemeClr val="tx1"/>
                </a:solidFill>
              </a:rPr>
              <a:t>	Species</a:t>
            </a:r>
            <a:br>
              <a:rPr lang="en-US" sz="2400" dirty="0" smtClean="0">
                <a:solidFill>
                  <a:schemeClr val="tx1"/>
                </a:solidFill>
              </a:rPr>
            </a:br>
            <a:r>
              <a:rPr lang="en-US" sz="2400" dirty="0" smtClean="0">
                <a:solidFill>
                  <a:schemeClr val="tx1"/>
                </a:solidFill>
              </a:rPr>
              <a:t>	     - subspecies, strains, </a:t>
            </a:r>
            <a:r>
              <a:rPr lang="en-US" sz="2400" dirty="0" err="1" smtClean="0">
                <a:solidFill>
                  <a:schemeClr val="tx1"/>
                </a:solidFill>
              </a:rPr>
              <a:t>serovars</a:t>
            </a:r>
            <a:r>
              <a:rPr lang="en-US" sz="2400" dirty="0" smtClean="0">
                <a:solidFill>
                  <a:schemeClr val="tx1"/>
                </a:solidFill>
              </a:rPr>
              <a:t>, serotypes</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endParaRPr lang="en-US" sz="24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04088"/>
            <a:ext cx="8229600" cy="819912"/>
          </a:xfrm>
        </p:spPr>
        <p:txBody>
          <a:bodyPr>
            <a:normAutofit/>
          </a:bodyPr>
          <a:lstStyle/>
          <a:p>
            <a:r>
              <a:rPr lang="en-US" sz="2400" dirty="0" smtClean="0">
                <a:solidFill>
                  <a:srgbClr val="002060"/>
                </a:solidFill>
              </a:rPr>
              <a:t>Classification of Humans</a:t>
            </a:r>
            <a:endParaRPr lang="en-US" sz="2400" dirty="0">
              <a:solidFill>
                <a:srgbClr val="002060"/>
              </a:solidFill>
            </a:endParaRPr>
          </a:p>
        </p:txBody>
      </p:sp>
      <p:pic>
        <p:nvPicPr>
          <p:cNvPr id="5" name="Content Placeholder 4" descr="scientificClassification.gif"/>
          <p:cNvPicPr>
            <a:picLocks noGrp="1" noChangeAspect="1"/>
          </p:cNvPicPr>
          <p:nvPr>
            <p:ph idx="1"/>
          </p:nvPr>
        </p:nvPicPr>
        <p:blipFill>
          <a:blip r:embed="rId2" cstate="print"/>
          <a:stretch>
            <a:fillRect/>
          </a:stretch>
        </p:blipFill>
        <p:spPr>
          <a:xfrm>
            <a:off x="2743200" y="1600200"/>
            <a:ext cx="3657600" cy="3962400"/>
          </a:xfr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04088"/>
            <a:ext cx="8305800" cy="5391912"/>
          </a:xfrm>
        </p:spPr>
        <p:txBody>
          <a:bodyPr>
            <a:normAutofit/>
          </a:bodyPr>
          <a:lstStyle/>
          <a:p>
            <a:r>
              <a:rPr lang="en-US" sz="2800" dirty="0" smtClean="0">
                <a:solidFill>
                  <a:schemeClr val="tx1"/>
                </a:solidFill>
              </a:rPr>
              <a:t>We will refer to the 6 kingdom system of classifying living 	things, but other systems do exist and one day 	viruses may be included in their own kingdom.</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rgbClr val="0000FF"/>
                </a:solidFill>
              </a:rPr>
              <a:t>KINGDOM EUBACTERIA</a:t>
            </a:r>
            <a:br>
              <a:rPr lang="en-US" sz="2800" dirty="0" smtClean="0">
                <a:solidFill>
                  <a:srgbClr val="0000FF"/>
                </a:solidFill>
              </a:rPr>
            </a:br>
            <a:r>
              <a:rPr lang="en-US" sz="2800" dirty="0" smtClean="0">
                <a:solidFill>
                  <a:schemeClr val="tx1"/>
                </a:solidFill>
              </a:rPr>
              <a:t>	</a:t>
            </a:r>
            <a:r>
              <a:rPr lang="en-US" sz="2400" dirty="0" smtClean="0">
                <a:solidFill>
                  <a:schemeClr val="tx1"/>
                </a:solidFill>
              </a:rPr>
              <a:t>- along with the bacteria in the kingdom </a:t>
            </a:r>
            <a:r>
              <a:rPr lang="en-US" sz="2400" dirty="0" err="1" smtClean="0">
                <a:solidFill>
                  <a:schemeClr val="tx1"/>
                </a:solidFill>
              </a:rPr>
              <a:t>Archaebacteria</a:t>
            </a:r>
            <a:r>
              <a:rPr lang="en-US" sz="2400" dirty="0" smtClean="0">
                <a:solidFill>
                  <a:schemeClr val="tx1"/>
                </a:solidFill>
              </a:rPr>
              <a:t>, </a:t>
            </a:r>
            <a:br>
              <a:rPr lang="en-US" sz="2400" dirty="0" smtClean="0">
                <a:solidFill>
                  <a:schemeClr val="tx1"/>
                </a:solidFill>
              </a:rPr>
            </a:br>
            <a:r>
              <a:rPr lang="en-US" sz="2400" dirty="0" smtClean="0">
                <a:solidFill>
                  <a:schemeClr val="tx1"/>
                </a:solidFill>
              </a:rPr>
              <a:t>		these bacteria were formerly in one kingdom </a:t>
            </a:r>
            <a:br>
              <a:rPr lang="en-US" sz="2400" dirty="0" smtClean="0">
                <a:solidFill>
                  <a:schemeClr val="tx1"/>
                </a:solidFill>
              </a:rPr>
            </a:br>
            <a:r>
              <a:rPr lang="en-US" sz="2400" dirty="0" smtClean="0">
                <a:solidFill>
                  <a:schemeClr val="tx1"/>
                </a:solidFill>
              </a:rPr>
              <a:t>		called the kingdom </a:t>
            </a:r>
            <a:r>
              <a:rPr lang="en-US" sz="2400" dirty="0" err="1" smtClean="0">
                <a:solidFill>
                  <a:schemeClr val="tx1"/>
                </a:solidFill>
              </a:rPr>
              <a:t>Monera</a:t>
            </a: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 unicellular prokaryotes</a:t>
            </a:r>
            <a:br>
              <a:rPr lang="en-US" sz="2400" dirty="0" smtClean="0">
                <a:solidFill>
                  <a:schemeClr val="tx1"/>
                </a:solidFill>
              </a:rPr>
            </a:br>
            <a:r>
              <a:rPr lang="en-US" sz="2400" dirty="0" smtClean="0">
                <a:solidFill>
                  <a:schemeClr val="tx1"/>
                </a:solidFill>
              </a:rPr>
              <a:t>	- examples include: </a:t>
            </a:r>
            <a:r>
              <a:rPr lang="en-US" sz="2400" dirty="0" smtClean="0">
                <a:solidFill>
                  <a:srgbClr val="7030A0"/>
                </a:solidFill>
              </a:rPr>
              <a:t>bacteria, cyanobacteria (formerly</a:t>
            </a:r>
            <a:br>
              <a:rPr lang="en-US" sz="2400" dirty="0" smtClean="0">
                <a:solidFill>
                  <a:srgbClr val="7030A0"/>
                </a:solidFill>
              </a:rPr>
            </a:br>
            <a:r>
              <a:rPr lang="en-US" sz="2400" dirty="0" smtClean="0">
                <a:solidFill>
                  <a:srgbClr val="7030A0"/>
                </a:solidFill>
              </a:rPr>
              <a:t>				blue-green algae)</a:t>
            </a:r>
            <a:r>
              <a:rPr lang="en-US" sz="2400" dirty="0" smtClean="0">
                <a:solidFill>
                  <a:schemeClr val="tx1"/>
                </a:solidFill>
              </a:rPr>
              <a:t/>
            </a:r>
            <a:br>
              <a:rPr lang="en-US" sz="2400" dirty="0" smtClean="0">
                <a:solidFill>
                  <a:schemeClr val="tx1"/>
                </a:solidFill>
              </a:rPr>
            </a:br>
            <a:endParaRPr lang="en-US" sz="28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sz="2400" dirty="0" err="1" smtClean="0">
                <a:solidFill>
                  <a:schemeClr val="tx1"/>
                </a:solidFill>
              </a:rPr>
              <a:t>Spirulina</a:t>
            </a:r>
            <a:r>
              <a:rPr lang="en-US" sz="2400" dirty="0" smtClean="0">
                <a:solidFill>
                  <a:schemeClr val="tx1"/>
                </a:solidFill>
              </a:rPr>
              <a:t> is a cyanobacterium, high in nutrients and </a:t>
            </a:r>
            <a:r>
              <a:rPr lang="en-US" sz="2400" smtClean="0">
                <a:solidFill>
                  <a:schemeClr val="tx1"/>
                </a:solidFill>
              </a:rPr>
              <a:t>sold in health </a:t>
            </a:r>
            <a:r>
              <a:rPr lang="en-US" sz="2400" dirty="0" smtClean="0">
                <a:solidFill>
                  <a:schemeClr val="tx1"/>
                </a:solidFill>
              </a:rPr>
              <a:t>food stores </a:t>
            </a:r>
            <a:r>
              <a:rPr lang="en-US" sz="2400" smtClean="0">
                <a:solidFill>
                  <a:schemeClr val="tx1"/>
                </a:solidFill>
              </a:rPr>
              <a:t>in tablet form.</a:t>
            </a:r>
            <a:br>
              <a:rPr lang="en-US" sz="2400" smtClean="0">
                <a:solidFill>
                  <a:schemeClr val="tx1"/>
                </a:solidFill>
              </a:rPr>
            </a:br>
            <a:endParaRPr lang="en-US" sz="2400">
              <a:solidFill>
                <a:schemeClr val="tx1"/>
              </a:solidFill>
            </a:endParaRPr>
          </a:p>
        </p:txBody>
      </p:sp>
      <p:sp>
        <p:nvSpPr>
          <p:cNvPr id="4" name="Text Placeholder 3"/>
          <p:cNvSpPr>
            <a:spLocks noGrp="1"/>
          </p:cNvSpPr>
          <p:nvPr>
            <p:ph type="body" idx="1"/>
          </p:nvPr>
        </p:nvSpPr>
        <p:spPr/>
        <p:txBody>
          <a:bodyPr/>
          <a:lstStyle/>
          <a:p>
            <a:endParaRPr lang="en-US"/>
          </a:p>
        </p:txBody>
      </p:sp>
      <p:sp>
        <p:nvSpPr>
          <p:cNvPr id="6" name="Text Placeholder 5"/>
          <p:cNvSpPr>
            <a:spLocks noGrp="1"/>
          </p:cNvSpPr>
          <p:nvPr>
            <p:ph type="body" sz="half" idx="3"/>
          </p:nvPr>
        </p:nvSpPr>
        <p:spPr/>
        <p:txBody>
          <a:bodyPr/>
          <a:lstStyle/>
          <a:p>
            <a:endParaRPr lang="en-US"/>
          </a:p>
        </p:txBody>
      </p:sp>
      <p:pic>
        <p:nvPicPr>
          <p:cNvPr id="8" name="Content Placeholder 7" descr="green_spirulina(1).jpg"/>
          <p:cNvPicPr>
            <a:picLocks noGrp="1" noChangeAspect="1"/>
          </p:cNvPicPr>
          <p:nvPr>
            <p:ph sz="quarter" idx="2"/>
          </p:nvPr>
        </p:nvPicPr>
        <p:blipFill>
          <a:blip r:embed="rId2" cstate="print"/>
          <a:stretch>
            <a:fillRect/>
          </a:stretch>
        </p:blipFill>
        <p:spPr>
          <a:xfrm>
            <a:off x="457200" y="1905000"/>
            <a:ext cx="4040188" cy="4114800"/>
          </a:xfrm>
        </p:spPr>
      </p:pic>
      <p:pic>
        <p:nvPicPr>
          <p:cNvPr id="9" name="Content Placeholder 8" descr="organic_spirulina_tablets.jpg"/>
          <p:cNvPicPr>
            <a:picLocks noGrp="1" noChangeAspect="1"/>
          </p:cNvPicPr>
          <p:nvPr>
            <p:ph sz="quarter" idx="4"/>
          </p:nvPr>
        </p:nvPicPr>
        <p:blipFill>
          <a:blip r:embed="rId3" cstate="print"/>
          <a:stretch>
            <a:fillRect/>
          </a:stretch>
        </p:blipFill>
        <p:spPr>
          <a:xfrm>
            <a:off x="4648204" y="1905001"/>
            <a:ext cx="3846513" cy="3846514"/>
          </a:xfr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3"/>
          </a:xfrm>
        </p:spPr>
        <p:txBody>
          <a:bodyPr>
            <a:normAutofit/>
          </a:bodyPr>
          <a:lstStyle/>
          <a:p>
            <a:r>
              <a:rPr lang="en-US" sz="2400" dirty="0" smtClean="0">
                <a:solidFill>
                  <a:schemeClr val="tx1"/>
                </a:solidFill>
              </a:rPr>
              <a:t>Examples of organisms studied by microbiologists:</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 viruses</a:t>
            </a:r>
            <a:br>
              <a:rPr lang="en-US" sz="2400" dirty="0" smtClean="0">
                <a:solidFill>
                  <a:schemeClr val="tx1"/>
                </a:solidFill>
              </a:rPr>
            </a:br>
            <a:r>
              <a:rPr lang="en-US" sz="2400" dirty="0" smtClean="0">
                <a:solidFill>
                  <a:schemeClr val="tx1"/>
                </a:solidFill>
              </a:rPr>
              <a:t>	- bacteria</a:t>
            </a:r>
            <a:br>
              <a:rPr lang="en-US" sz="2400" dirty="0" smtClean="0">
                <a:solidFill>
                  <a:schemeClr val="tx1"/>
                </a:solidFill>
              </a:rPr>
            </a:br>
            <a:r>
              <a:rPr lang="en-US" sz="2400" dirty="0" smtClean="0">
                <a:solidFill>
                  <a:schemeClr val="tx1"/>
                </a:solidFill>
              </a:rPr>
              <a:t>	- protozoa</a:t>
            </a:r>
            <a:br>
              <a:rPr lang="en-US" sz="2400" dirty="0" smtClean="0">
                <a:solidFill>
                  <a:schemeClr val="tx1"/>
                </a:solidFill>
              </a:rPr>
            </a:br>
            <a:r>
              <a:rPr lang="en-US" sz="2400" dirty="0" smtClean="0">
                <a:solidFill>
                  <a:schemeClr val="tx1"/>
                </a:solidFill>
              </a:rPr>
              <a:t>	- algae</a:t>
            </a:r>
            <a:br>
              <a:rPr lang="en-US" sz="2400" dirty="0" smtClean="0">
                <a:solidFill>
                  <a:schemeClr val="tx1"/>
                </a:solidFill>
              </a:rPr>
            </a:br>
            <a:r>
              <a:rPr lang="en-US" sz="2400" dirty="0" smtClean="0">
                <a:solidFill>
                  <a:schemeClr val="tx1"/>
                </a:solidFill>
              </a:rPr>
              <a:t>	- fungi</a:t>
            </a:r>
            <a:br>
              <a:rPr lang="en-US" sz="2400" dirty="0" smtClean="0">
                <a:solidFill>
                  <a:schemeClr val="tx1"/>
                </a:solidFill>
              </a:rPr>
            </a:br>
            <a:r>
              <a:rPr lang="en-US" sz="2400" dirty="0" smtClean="0">
                <a:solidFill>
                  <a:schemeClr val="tx1"/>
                </a:solidFill>
              </a:rPr>
              <a:t>	- invertebrate animals (worms and insects)</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endParaRPr lang="en-US" sz="2400" dirty="0">
              <a:solidFill>
                <a:schemeClr val="tx1"/>
              </a:solidFill>
            </a:endParaRPr>
          </a:p>
        </p:txBody>
      </p:sp>
    </p:spTree>
  </p:cSld>
  <p:clrMapOvr>
    <a:masterClrMapping/>
  </p:clrMapOvr>
  <p:transition xmlns:p14="http://schemas.microsoft.com/office/powerpoint/2010/main">
    <p:sndAc>
      <p:stSnd>
        <p:snd r:embed="rId2" name="applause.wav"/>
      </p:stSnd>
    </p:sndAc>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09600"/>
          </a:xfrm>
        </p:spPr>
        <p:txBody>
          <a:bodyPr>
            <a:normAutofit/>
          </a:bodyPr>
          <a:lstStyle/>
          <a:p>
            <a:pPr algn="ctr"/>
            <a:r>
              <a:rPr lang="en-US" sz="2400" dirty="0" err="1" smtClean="0">
                <a:solidFill>
                  <a:schemeClr val="tx1"/>
                </a:solidFill>
              </a:rPr>
              <a:t>Oscillatoria</a:t>
            </a:r>
            <a:r>
              <a:rPr lang="en-US" sz="2400" dirty="0">
                <a:solidFill>
                  <a:schemeClr val="tx1"/>
                </a:solidFill>
              </a:rPr>
              <a:t> </a:t>
            </a:r>
            <a:r>
              <a:rPr lang="en-US" sz="2400" dirty="0" smtClean="0">
                <a:solidFill>
                  <a:schemeClr val="tx1"/>
                </a:solidFill>
              </a:rPr>
              <a:t>(cyanobacteria)</a:t>
            </a:r>
            <a:endParaRPr lang="en-US" sz="2400" dirty="0">
              <a:solidFill>
                <a:schemeClr val="tx1"/>
              </a:solidFill>
            </a:endParaRPr>
          </a:p>
        </p:txBody>
      </p:sp>
      <p:pic>
        <p:nvPicPr>
          <p:cNvPr id="4" name="Content Placeholder 3" descr="Oscillatoria_MC.jpg"/>
          <p:cNvPicPr>
            <a:picLocks noGrp="1" noChangeAspect="1"/>
          </p:cNvPicPr>
          <p:nvPr>
            <p:ph idx="1"/>
          </p:nvPr>
        </p:nvPicPr>
        <p:blipFill>
          <a:blip r:embed="rId2" cstate="print"/>
          <a:stretch>
            <a:fillRect/>
          </a:stretch>
        </p:blipFill>
        <p:spPr>
          <a:xfrm>
            <a:off x="1447800" y="1295401"/>
            <a:ext cx="6055428" cy="4389437"/>
          </a:xfr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5468112"/>
          </a:xfrm>
        </p:spPr>
        <p:txBody>
          <a:bodyPr>
            <a:normAutofit/>
          </a:bodyPr>
          <a:lstStyle/>
          <a:p>
            <a:r>
              <a:rPr lang="en-US" sz="2800" dirty="0" smtClean="0">
                <a:solidFill>
                  <a:srgbClr val="0000FF"/>
                </a:solidFill>
              </a:rPr>
              <a:t>KINGDOM ARCHAEBACTERIA</a:t>
            </a:r>
            <a:br>
              <a:rPr lang="en-US" sz="2800" dirty="0" smtClean="0">
                <a:solidFill>
                  <a:srgbClr val="0000FF"/>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		</a:t>
            </a:r>
            <a:r>
              <a:rPr lang="en-US" sz="2400" dirty="0" smtClean="0">
                <a:solidFill>
                  <a:schemeClr val="tx1"/>
                </a:solidFill>
              </a:rPr>
              <a:t>- unicellular prokaryotes with unique cell</a:t>
            </a:r>
            <a:br>
              <a:rPr lang="en-US" sz="2400" dirty="0" smtClean="0">
                <a:solidFill>
                  <a:schemeClr val="tx1"/>
                </a:solidFill>
              </a:rPr>
            </a:br>
            <a:r>
              <a:rPr lang="en-US" sz="2400" dirty="0" smtClean="0">
                <a:solidFill>
                  <a:schemeClr val="tx1"/>
                </a:solidFill>
              </a:rPr>
              <a:t>			walls that live in harsh environments</a:t>
            </a:r>
            <a:br>
              <a:rPr lang="en-US" sz="2400" dirty="0" smtClean="0">
                <a:solidFill>
                  <a:schemeClr val="tx1"/>
                </a:solidFill>
              </a:rPr>
            </a:br>
            <a:r>
              <a:rPr lang="en-US" sz="2400" dirty="0" smtClean="0">
                <a:solidFill>
                  <a:schemeClr val="tx1"/>
                </a:solidFill>
              </a:rPr>
              <a:t>			(</a:t>
            </a:r>
            <a:r>
              <a:rPr lang="en-US" sz="2400" i="1" dirty="0" err="1" smtClean="0">
                <a:solidFill>
                  <a:schemeClr val="tx1"/>
                </a:solidFill>
              </a:rPr>
              <a:t>extremophiles</a:t>
            </a:r>
            <a:r>
              <a:rPr lang="en-US" sz="2400" dirty="0" smtClean="0">
                <a:solidFill>
                  <a:schemeClr val="tx1"/>
                </a:solidFill>
              </a:rPr>
              <a:t>)</a:t>
            </a:r>
            <a:br>
              <a:rPr lang="en-US" sz="2400" dirty="0" smtClean="0">
                <a:solidFill>
                  <a:schemeClr val="tx1"/>
                </a:solidFill>
              </a:rPr>
            </a:br>
            <a:r>
              <a:rPr lang="en-US" sz="2400" dirty="0" smtClean="0">
                <a:solidFill>
                  <a:schemeClr val="tx1"/>
                </a:solidFill>
              </a:rPr>
              <a:t>		- they may have been related to earth’s earliest 				organisms</a:t>
            </a:r>
            <a:br>
              <a:rPr lang="en-US" sz="2400" dirty="0" smtClean="0">
                <a:solidFill>
                  <a:schemeClr val="tx1"/>
                </a:solidFill>
              </a:rPr>
            </a:br>
            <a:r>
              <a:rPr lang="en-US" sz="2400" dirty="0" smtClean="0">
                <a:solidFill>
                  <a:schemeClr val="tx1"/>
                </a:solidFill>
              </a:rPr>
              <a:t>		- examples include: </a:t>
            </a:r>
            <a:r>
              <a:rPr lang="en-US" sz="2400" dirty="0" err="1" smtClean="0">
                <a:solidFill>
                  <a:srgbClr val="7030A0"/>
                </a:solidFill>
              </a:rPr>
              <a:t>thermophiles</a:t>
            </a:r>
            <a:r>
              <a:rPr lang="en-US" sz="2400" dirty="0" smtClean="0">
                <a:solidFill>
                  <a:srgbClr val="7030A0"/>
                </a:solidFill>
              </a:rPr>
              <a:t>, </a:t>
            </a:r>
            <a:r>
              <a:rPr lang="en-US" sz="2400" dirty="0" err="1" smtClean="0">
                <a:solidFill>
                  <a:srgbClr val="7030A0"/>
                </a:solidFill>
              </a:rPr>
              <a:t>halophiles</a:t>
            </a:r>
            <a:r>
              <a:rPr lang="en-US" sz="2400" dirty="0" smtClean="0">
                <a:solidFill>
                  <a:srgbClr val="7030A0"/>
                </a:solidFill>
              </a:rPr>
              <a:t> 				and </a:t>
            </a:r>
            <a:r>
              <a:rPr lang="en-US" sz="2400" dirty="0" err="1" smtClean="0">
                <a:solidFill>
                  <a:srgbClr val="7030A0"/>
                </a:solidFill>
              </a:rPr>
              <a:t>methanogens</a:t>
            </a:r>
            <a:r>
              <a:rPr lang="en-US" sz="2400" dirty="0" smtClean="0">
                <a:solidFill>
                  <a:srgbClr val="7030A0"/>
                </a:solidFill>
              </a:rPr>
              <a:t/>
            </a:r>
            <a:br>
              <a:rPr lang="en-US" sz="2400" dirty="0" smtClean="0">
                <a:solidFill>
                  <a:srgbClr val="7030A0"/>
                </a:solidFill>
              </a:rPr>
            </a:br>
            <a:r>
              <a:rPr lang="en-US" sz="2400" dirty="0" smtClean="0">
                <a:solidFill>
                  <a:srgbClr val="7030A0"/>
                </a:solidFill>
              </a:rPr>
              <a:t/>
            </a:r>
            <a:br>
              <a:rPr lang="en-US" sz="2400" dirty="0" smtClean="0">
                <a:solidFill>
                  <a:srgbClr val="7030A0"/>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	</a:t>
            </a:r>
            <a:endParaRPr lang="en-US" sz="28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hot-springs-yellowstone-national-park-garry-gay.jpg"/>
          <p:cNvPicPr>
            <a:picLocks noGrp="1" noChangeAspect="1"/>
          </p:cNvPicPr>
          <p:nvPr>
            <p:ph sz="half" idx="1"/>
          </p:nvPr>
        </p:nvPicPr>
        <p:blipFill>
          <a:blip r:embed="rId2" cstate="print"/>
          <a:stretch>
            <a:fillRect/>
          </a:stretch>
        </p:blipFill>
        <p:spPr>
          <a:xfrm>
            <a:off x="457200" y="990600"/>
            <a:ext cx="4180846" cy="4648200"/>
          </a:xfrm>
        </p:spPr>
      </p:pic>
      <p:pic>
        <p:nvPicPr>
          <p:cNvPr id="8" name="Content Placeholder 7" descr="thermal.jpg"/>
          <p:cNvPicPr>
            <a:picLocks noGrp="1" noChangeAspect="1"/>
          </p:cNvPicPr>
          <p:nvPr>
            <p:ph sz="half" idx="2"/>
          </p:nvPr>
        </p:nvPicPr>
        <p:blipFill>
          <a:blip r:embed="rId3" cstate="print"/>
          <a:stretch>
            <a:fillRect/>
          </a:stretch>
        </p:blipFill>
        <p:spPr>
          <a:xfrm>
            <a:off x="5029200" y="1371600"/>
            <a:ext cx="3352800" cy="3886200"/>
          </a:xfrm>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5391912"/>
          </a:xfrm>
        </p:spPr>
        <p:txBody>
          <a:bodyPr>
            <a:normAutofit/>
          </a:bodyPr>
          <a:lstStyle/>
          <a:p>
            <a:r>
              <a:rPr lang="en-US" sz="2800" dirty="0" smtClean="0">
                <a:solidFill>
                  <a:srgbClr val="0000FF"/>
                </a:solidFill>
              </a:rPr>
              <a:t>KINGDOM PROTISTA</a:t>
            </a:r>
            <a:br>
              <a:rPr lang="en-US" sz="2800" dirty="0" smtClean="0">
                <a:solidFill>
                  <a:srgbClr val="0000FF"/>
                </a:solidFill>
              </a:rPr>
            </a:br>
            <a:r>
              <a:rPr lang="en-US" sz="2800" dirty="0" smtClean="0">
                <a:solidFill>
                  <a:srgbClr val="0000FF"/>
                </a:solidFill>
              </a:rPr>
              <a:t/>
            </a:r>
            <a:br>
              <a:rPr lang="en-US" sz="2800" dirty="0" smtClean="0">
                <a:solidFill>
                  <a:srgbClr val="0000FF"/>
                </a:solidFill>
              </a:rPr>
            </a:br>
            <a:r>
              <a:rPr lang="en-US" sz="2800" dirty="0" smtClean="0">
                <a:solidFill>
                  <a:schemeClr val="tx1"/>
                </a:solidFill>
              </a:rPr>
              <a:t>	</a:t>
            </a:r>
            <a:r>
              <a:rPr lang="en-US" sz="2400" dirty="0" smtClean="0">
                <a:solidFill>
                  <a:schemeClr val="tx1"/>
                </a:solidFill>
              </a:rPr>
              <a:t>- unicellular eukaryotes</a:t>
            </a:r>
            <a:br>
              <a:rPr lang="en-US" sz="2400" dirty="0" smtClean="0">
                <a:solidFill>
                  <a:schemeClr val="tx1"/>
                </a:solidFill>
              </a:rPr>
            </a:br>
            <a:r>
              <a:rPr lang="en-US" sz="2400" dirty="0" smtClean="0">
                <a:solidFill>
                  <a:schemeClr val="tx1"/>
                </a:solidFill>
              </a:rPr>
              <a:t>	- examples include: </a:t>
            </a:r>
            <a:r>
              <a:rPr lang="en-US" sz="2400" dirty="0" smtClean="0">
                <a:solidFill>
                  <a:srgbClr val="7030A0"/>
                </a:solidFill>
              </a:rPr>
              <a:t>algae, protozoa (amoeba, paramecia)</a:t>
            </a:r>
            <a:br>
              <a:rPr lang="en-US" sz="2400" dirty="0" smtClean="0">
                <a:solidFill>
                  <a:srgbClr val="7030A0"/>
                </a:solidFill>
              </a:rPr>
            </a:br>
            <a:r>
              <a:rPr lang="en-US" sz="2400" dirty="0" smtClean="0">
                <a:solidFill>
                  <a:srgbClr val="7030A0"/>
                </a:solidFill>
              </a:rPr>
              <a:t>				euglena</a:t>
            </a: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endParaRPr lang="en-US" sz="24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2400" dirty="0" smtClean="0">
                <a:solidFill>
                  <a:schemeClr val="tx1"/>
                </a:solidFill>
              </a:rPr>
              <a:t>Amoeba</a:t>
            </a:r>
            <a:br>
              <a:rPr lang="en-US" sz="2400" dirty="0" smtClean="0">
                <a:solidFill>
                  <a:schemeClr val="tx1"/>
                </a:solidFill>
              </a:rPr>
            </a:br>
            <a:endParaRPr lang="en-US" sz="2400" dirty="0">
              <a:solidFill>
                <a:schemeClr val="tx1"/>
              </a:solidFill>
            </a:endParaRPr>
          </a:p>
        </p:txBody>
      </p:sp>
      <p:pic>
        <p:nvPicPr>
          <p:cNvPr id="5" name="Content Placeholder 4" descr="amoeba.jpg"/>
          <p:cNvPicPr>
            <a:picLocks noGrp="1" noChangeAspect="1"/>
          </p:cNvPicPr>
          <p:nvPr>
            <p:ph idx="1"/>
          </p:nvPr>
        </p:nvPicPr>
        <p:blipFill>
          <a:blip r:embed="rId2" cstate="print"/>
          <a:stretch>
            <a:fillRect/>
          </a:stretch>
        </p:blipFill>
        <p:spPr>
          <a:xfrm>
            <a:off x="2133600" y="1752600"/>
            <a:ext cx="4648200" cy="3657600"/>
          </a:xfrm>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smtClean="0">
                <a:solidFill>
                  <a:schemeClr val="tx1"/>
                </a:solidFill>
              </a:rPr>
              <a:t>Paramecium</a:t>
            </a:r>
            <a:br>
              <a:rPr lang="en-US" sz="2800" dirty="0" smtClean="0">
                <a:solidFill>
                  <a:schemeClr val="tx1"/>
                </a:solidFill>
              </a:rPr>
            </a:br>
            <a:endParaRPr lang="en-US" sz="2800" dirty="0">
              <a:solidFill>
                <a:schemeClr val="tx1"/>
              </a:solidFill>
            </a:endParaRPr>
          </a:p>
        </p:txBody>
      </p:sp>
      <p:pic>
        <p:nvPicPr>
          <p:cNvPr id="4" name="Content Placeholder 3" descr="paramecium.jpg"/>
          <p:cNvPicPr>
            <a:picLocks noGrp="1" noChangeAspect="1"/>
          </p:cNvPicPr>
          <p:nvPr>
            <p:ph idx="1"/>
          </p:nvPr>
        </p:nvPicPr>
        <p:blipFill>
          <a:blip r:embed="rId2" cstate="print"/>
          <a:stretch>
            <a:fillRect/>
          </a:stretch>
        </p:blipFill>
        <p:spPr>
          <a:xfrm>
            <a:off x="2286000" y="1676401"/>
            <a:ext cx="4572000" cy="3581400"/>
          </a:xfrm>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09600"/>
            <a:ext cx="8229600" cy="1143000"/>
          </a:xfrm>
        </p:spPr>
        <p:txBody>
          <a:bodyPr>
            <a:normAutofit/>
          </a:bodyPr>
          <a:lstStyle/>
          <a:p>
            <a:pPr algn="ctr"/>
            <a:r>
              <a:rPr lang="en-US" sz="2800" i="1" dirty="0" smtClean="0">
                <a:solidFill>
                  <a:schemeClr val="tx1"/>
                </a:solidFill>
              </a:rPr>
              <a:t>Giardia </a:t>
            </a:r>
            <a:r>
              <a:rPr lang="en-US" sz="2800" i="1" dirty="0" err="1" smtClean="0">
                <a:solidFill>
                  <a:schemeClr val="tx1"/>
                </a:solidFill>
              </a:rPr>
              <a:t>lamblia</a:t>
            </a:r>
            <a:r>
              <a:rPr lang="en-US" sz="2800" i="1" dirty="0" smtClean="0">
                <a:solidFill>
                  <a:schemeClr val="tx1"/>
                </a:solidFill>
              </a:rPr>
              <a:t/>
            </a:r>
            <a:br>
              <a:rPr lang="en-US" sz="2800" i="1" dirty="0" smtClean="0">
                <a:solidFill>
                  <a:schemeClr val="tx1"/>
                </a:solidFill>
              </a:rPr>
            </a:br>
            <a:endParaRPr lang="en-US" sz="2800" i="1" dirty="0">
              <a:solidFill>
                <a:schemeClr val="tx1"/>
              </a:solidFill>
            </a:endParaRPr>
          </a:p>
        </p:txBody>
      </p:sp>
      <p:pic>
        <p:nvPicPr>
          <p:cNvPr id="7" name="Content Placeholder 6" descr="Giardia_troph_kohn.jpg"/>
          <p:cNvPicPr>
            <a:picLocks noGrp="1" noChangeAspect="1"/>
          </p:cNvPicPr>
          <p:nvPr>
            <p:ph sz="half" idx="1"/>
          </p:nvPr>
        </p:nvPicPr>
        <p:blipFill>
          <a:blip r:embed="rId2" cstate="print"/>
          <a:stretch>
            <a:fillRect/>
          </a:stretch>
        </p:blipFill>
        <p:spPr>
          <a:xfrm>
            <a:off x="1066800" y="1752600"/>
            <a:ext cx="2286000" cy="3352800"/>
          </a:xfrm>
        </p:spPr>
      </p:pic>
      <p:pic>
        <p:nvPicPr>
          <p:cNvPr id="8" name="Content Placeholder 7" descr="giardiatropg_chengmai.jpg"/>
          <p:cNvPicPr>
            <a:picLocks noGrp="1" noChangeAspect="1"/>
          </p:cNvPicPr>
          <p:nvPr>
            <p:ph sz="half" idx="2"/>
          </p:nvPr>
        </p:nvPicPr>
        <p:blipFill>
          <a:blip r:embed="rId3" cstate="print"/>
          <a:stretch>
            <a:fillRect/>
          </a:stretch>
        </p:blipFill>
        <p:spPr>
          <a:xfrm>
            <a:off x="3962400" y="1676402"/>
            <a:ext cx="4038600" cy="3431339"/>
          </a:xfrm>
        </p:spPr>
      </p:pic>
      <p:sp>
        <p:nvSpPr>
          <p:cNvPr id="2" name="TextBox 1"/>
          <p:cNvSpPr txBox="1"/>
          <p:nvPr/>
        </p:nvSpPr>
        <p:spPr>
          <a:xfrm>
            <a:off x="1676400" y="5638800"/>
            <a:ext cx="6553200" cy="369332"/>
          </a:xfrm>
          <a:prstGeom prst="rect">
            <a:avLst/>
          </a:prstGeom>
          <a:noFill/>
        </p:spPr>
        <p:txBody>
          <a:bodyPr wrap="square" rtlCol="0">
            <a:spAutoFit/>
          </a:bodyPr>
          <a:lstStyle/>
          <a:p>
            <a:r>
              <a:rPr lang="en-US" dirty="0" smtClean="0"/>
              <a:t>Colonizes and reproduces in small intestine; diarrhea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04088"/>
            <a:ext cx="8229600" cy="515112"/>
          </a:xfrm>
        </p:spPr>
        <p:txBody>
          <a:bodyPr>
            <a:normAutofit/>
          </a:bodyPr>
          <a:lstStyle/>
          <a:p>
            <a:pPr algn="ctr"/>
            <a:r>
              <a:rPr lang="en-US" sz="2400" dirty="0" smtClean="0">
                <a:solidFill>
                  <a:schemeClr val="tx1"/>
                </a:solidFill>
              </a:rPr>
              <a:t>Plasmodium within RBC’s</a:t>
            </a:r>
            <a:endParaRPr lang="en-US" sz="2400" dirty="0">
              <a:solidFill>
                <a:schemeClr val="tx1"/>
              </a:solidFill>
            </a:endParaRPr>
          </a:p>
        </p:txBody>
      </p:sp>
      <p:pic>
        <p:nvPicPr>
          <p:cNvPr id="7" name="Content Placeholder 6" descr="plasmodium.jpg"/>
          <p:cNvPicPr>
            <a:picLocks noGrp="1" noChangeAspect="1"/>
          </p:cNvPicPr>
          <p:nvPr>
            <p:ph idx="1"/>
          </p:nvPr>
        </p:nvPicPr>
        <p:blipFill>
          <a:blip r:embed="rId2" cstate="print"/>
          <a:stretch>
            <a:fillRect/>
          </a:stretch>
        </p:blipFill>
        <p:spPr>
          <a:xfrm>
            <a:off x="1752600" y="1371600"/>
            <a:ext cx="5486400" cy="4800600"/>
          </a:xfrm>
        </p:spPr>
      </p:pic>
      <p:sp>
        <p:nvSpPr>
          <p:cNvPr id="2" name="TextBox 1"/>
          <p:cNvSpPr txBox="1"/>
          <p:nvPr/>
        </p:nvSpPr>
        <p:spPr>
          <a:xfrm>
            <a:off x="1752600" y="6324600"/>
            <a:ext cx="4114800" cy="369332"/>
          </a:xfrm>
          <a:prstGeom prst="rect">
            <a:avLst/>
          </a:prstGeom>
          <a:noFill/>
        </p:spPr>
        <p:txBody>
          <a:bodyPr wrap="square" rtlCol="0">
            <a:spAutoFit/>
          </a:bodyPr>
          <a:lstStyle/>
          <a:p>
            <a:r>
              <a:rPr lang="en-US" dirty="0" smtClean="0"/>
              <a:t>Causes Malaria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a:bodyPr>
          <a:lstStyle/>
          <a:p>
            <a:pPr algn="ctr"/>
            <a:r>
              <a:rPr lang="en-US" sz="2800" dirty="0" err="1" smtClean="0">
                <a:solidFill>
                  <a:schemeClr val="tx1"/>
                </a:solidFill>
              </a:rPr>
              <a:t>Volvox</a:t>
            </a:r>
            <a:endParaRPr lang="en-US" sz="2800" dirty="0">
              <a:solidFill>
                <a:schemeClr val="tx1"/>
              </a:solidFill>
            </a:endParaRPr>
          </a:p>
        </p:txBody>
      </p:sp>
      <p:pic>
        <p:nvPicPr>
          <p:cNvPr id="4" name="Content Placeholder 3" descr="volvox-aureus-green-alga_32106_1.jpg"/>
          <p:cNvPicPr>
            <a:picLocks noGrp="1" noChangeAspect="1"/>
          </p:cNvPicPr>
          <p:nvPr>
            <p:ph idx="1"/>
          </p:nvPr>
        </p:nvPicPr>
        <p:blipFill>
          <a:blip r:embed="rId2" cstate="print"/>
          <a:stretch>
            <a:fillRect/>
          </a:stretch>
        </p:blipFill>
        <p:spPr>
          <a:xfrm>
            <a:off x="1752600" y="1676400"/>
            <a:ext cx="5486400" cy="4177507"/>
          </a:xfrm>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a:bodyPr>
          <a:lstStyle/>
          <a:p>
            <a:pPr algn="ctr"/>
            <a:r>
              <a:rPr lang="en-US" sz="2800" dirty="0" smtClean="0">
                <a:solidFill>
                  <a:schemeClr val="tx1"/>
                </a:solidFill>
              </a:rPr>
              <a:t>Spirogyra</a:t>
            </a:r>
            <a:endParaRPr lang="en-US" sz="2800" dirty="0">
              <a:solidFill>
                <a:schemeClr val="tx1"/>
              </a:solidFill>
            </a:endParaRPr>
          </a:p>
        </p:txBody>
      </p:sp>
      <p:pic>
        <p:nvPicPr>
          <p:cNvPr id="4" name="Content Placeholder 3" descr="spirogyra.jpg"/>
          <p:cNvPicPr>
            <a:picLocks noGrp="1" noChangeAspect="1"/>
          </p:cNvPicPr>
          <p:nvPr>
            <p:ph idx="1"/>
          </p:nvPr>
        </p:nvPicPr>
        <p:blipFill>
          <a:blip r:embed="rId2" cstate="print"/>
          <a:stretch>
            <a:fillRect/>
          </a:stretch>
        </p:blipFill>
        <p:spPr>
          <a:xfrm>
            <a:off x="1524000" y="1524001"/>
            <a:ext cx="5829450" cy="4389437"/>
          </a:xfr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5391912"/>
          </a:xfrm>
        </p:spPr>
        <p:txBody>
          <a:bodyPr>
            <a:normAutofit fontScale="90000"/>
          </a:bodyPr>
          <a:lstStyle/>
          <a:p>
            <a:pPr lvl="1" algn="l" rtl="0">
              <a:spcBef>
                <a:spcPct val="0"/>
              </a:spcBef>
            </a:pPr>
            <a:r>
              <a:rPr lang="en-US" sz="2400" dirty="0" smtClean="0">
                <a:solidFill>
                  <a:schemeClr val="tx1"/>
                </a:solidFill>
              </a:rPr>
              <a:t>All of the examples above are currently considered to be living things (organisms) except perhaps one; EXPLAIN*:</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t>
            </a:r>
            <a:r>
              <a:rPr lang="en-US" sz="2400" dirty="0" smtClean="0">
                <a:solidFill>
                  <a:srgbClr val="7030A0"/>
                </a:solidFill>
              </a:rPr>
              <a:t>VIRUSES do not currently belong to any of the kingdoms of 			living organisms and they do NOT show all of the 		           characteristics we typically think of when </a:t>
            </a:r>
            <a:br>
              <a:rPr lang="en-US" sz="2400" dirty="0" smtClean="0">
                <a:solidFill>
                  <a:srgbClr val="7030A0"/>
                </a:solidFill>
              </a:rPr>
            </a:br>
            <a:r>
              <a:rPr lang="en-US" sz="2400" dirty="0" smtClean="0">
                <a:solidFill>
                  <a:srgbClr val="7030A0"/>
                </a:solidFill>
              </a:rPr>
              <a:t>		           describing an organism.</a:t>
            </a: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a:solidFill>
                  <a:schemeClr val="tx1"/>
                </a:solidFill>
              </a:rPr>
              <a:t/>
            </a:r>
            <a:br>
              <a:rPr lang="en-US" sz="2400" dirty="0">
                <a:solidFill>
                  <a:schemeClr val="tx1"/>
                </a:solidFill>
              </a:rPr>
            </a:br>
            <a:r>
              <a:rPr lang="en-US" sz="2400" dirty="0">
                <a:solidFill>
                  <a:schemeClr val="tx1"/>
                </a:solidFill>
              </a:rPr>
              <a:t/>
            </a:r>
            <a:br>
              <a:rPr lang="en-US" sz="2400" dirty="0">
                <a:solidFill>
                  <a:schemeClr val="tx1"/>
                </a:solidFill>
              </a:rPr>
            </a:br>
            <a:r>
              <a:rPr lang="en-US" sz="2400" dirty="0" smtClean="0">
                <a:solidFill>
                  <a:schemeClr val="tx1"/>
                </a:solidFill>
              </a:rPr>
              <a:t/>
            </a:r>
            <a:br>
              <a:rPr lang="en-US" sz="2400" dirty="0" smtClean="0">
                <a:solidFill>
                  <a:schemeClr val="tx1"/>
                </a:solidFill>
              </a:rPr>
            </a:br>
            <a:r>
              <a:rPr lang="en-US" sz="2400" dirty="0">
                <a:solidFill>
                  <a:schemeClr val="tx1"/>
                </a:solidFill>
              </a:rPr>
              <a:t/>
            </a:r>
            <a:br>
              <a:rPr lang="en-US" sz="2400" dirty="0">
                <a:solidFill>
                  <a:schemeClr val="tx1"/>
                </a:solidFill>
              </a:rPr>
            </a:br>
            <a:r>
              <a:rPr lang="en-US" sz="2400" dirty="0" smtClean="0">
                <a:solidFill>
                  <a:srgbClr val="7030A0"/>
                </a:solidFill>
              </a:rPr>
              <a:t/>
            </a:r>
            <a:br>
              <a:rPr lang="en-US" sz="2400" dirty="0" smtClean="0">
                <a:solidFill>
                  <a:srgbClr val="7030A0"/>
                </a:solidFill>
              </a:rPr>
            </a:br>
            <a:r>
              <a:rPr lang="en-US" sz="2200" dirty="0" smtClean="0">
                <a:latin typeface="Arial" charset="0"/>
                <a:ea typeface="MS PGothic" charset="0"/>
              </a:rPr>
              <a:t>Viruses:  </a:t>
            </a:r>
            <a:r>
              <a:rPr lang="en-US" sz="2200" dirty="0" err="1" smtClean="0">
                <a:latin typeface="Arial" charset="0"/>
                <a:ea typeface="MS PGothic" charset="0"/>
              </a:rPr>
              <a:t>noncellular</a:t>
            </a:r>
            <a:r>
              <a:rPr lang="en-US" sz="2200" dirty="0" smtClean="0">
                <a:latin typeface="Arial" charset="0"/>
                <a:ea typeface="MS PGothic" charset="0"/>
              </a:rPr>
              <a:t>, parasitic, protein-coated genetic elements</a:t>
            </a:r>
            <a:br>
              <a:rPr lang="en-US" sz="2200" dirty="0" smtClean="0">
                <a:latin typeface="Arial" charset="0"/>
                <a:ea typeface="MS PGothic" charset="0"/>
              </a:rPr>
            </a:br>
            <a:endParaRPr lang="en-US" sz="2200" dirty="0">
              <a:solidFill>
                <a:schemeClr val="tx1"/>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a:bodyPr>
          <a:lstStyle/>
          <a:p>
            <a:pPr algn="ctr"/>
            <a:r>
              <a:rPr lang="en-US" sz="2400" dirty="0" smtClean="0">
                <a:solidFill>
                  <a:schemeClr val="tx1"/>
                </a:solidFill>
              </a:rPr>
              <a:t>Diatoms</a:t>
            </a:r>
            <a:endParaRPr lang="en-US" sz="2400" dirty="0">
              <a:solidFill>
                <a:schemeClr val="tx1"/>
              </a:solidFill>
            </a:endParaRPr>
          </a:p>
        </p:txBody>
      </p:sp>
      <p:pic>
        <p:nvPicPr>
          <p:cNvPr id="4" name="Content Placeholder 3" descr="MarineDiatoms2.jpg"/>
          <p:cNvPicPr>
            <a:picLocks noGrp="1" noChangeAspect="1"/>
          </p:cNvPicPr>
          <p:nvPr>
            <p:ph idx="1"/>
          </p:nvPr>
        </p:nvPicPr>
        <p:blipFill>
          <a:blip r:embed="rId2" cstate="print"/>
          <a:stretch>
            <a:fillRect/>
          </a:stretch>
        </p:blipFill>
        <p:spPr>
          <a:xfrm>
            <a:off x="1219200" y="1447800"/>
            <a:ext cx="6248400" cy="4953000"/>
          </a:xfrm>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a:bodyPr>
          <a:lstStyle/>
          <a:p>
            <a:pPr algn="ctr"/>
            <a:r>
              <a:rPr lang="en-US" sz="2400" dirty="0" smtClean="0">
                <a:solidFill>
                  <a:schemeClr val="tx1"/>
                </a:solidFill>
              </a:rPr>
              <a:t>Euglena</a:t>
            </a:r>
            <a:endParaRPr lang="en-US" sz="2400" dirty="0">
              <a:solidFill>
                <a:schemeClr val="tx1"/>
              </a:solidFill>
            </a:endParaRPr>
          </a:p>
        </p:txBody>
      </p:sp>
      <p:pic>
        <p:nvPicPr>
          <p:cNvPr id="4" name="Content Placeholder 3" descr="euglena_gracilis.jpg"/>
          <p:cNvPicPr>
            <a:picLocks noGrp="1" noChangeAspect="1"/>
          </p:cNvPicPr>
          <p:nvPr>
            <p:ph idx="1"/>
          </p:nvPr>
        </p:nvPicPr>
        <p:blipFill>
          <a:blip r:embed="rId2" cstate="print"/>
          <a:stretch>
            <a:fillRect/>
          </a:stretch>
        </p:blipFill>
        <p:spPr>
          <a:xfrm>
            <a:off x="2362200" y="1676400"/>
            <a:ext cx="4495800" cy="3847942"/>
          </a:xfrm>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5391912"/>
          </a:xfrm>
        </p:spPr>
        <p:txBody>
          <a:bodyPr>
            <a:normAutofit/>
          </a:bodyPr>
          <a:lstStyle/>
          <a:p>
            <a:r>
              <a:rPr lang="en-US" sz="2800" dirty="0" smtClean="0">
                <a:solidFill>
                  <a:srgbClr val="0000FF"/>
                </a:solidFill>
              </a:rPr>
              <a:t>KINGDOM FUNGI</a:t>
            </a:r>
            <a:br>
              <a:rPr lang="en-US" sz="2800" dirty="0" smtClean="0">
                <a:solidFill>
                  <a:srgbClr val="0000FF"/>
                </a:solidFill>
              </a:rPr>
            </a:br>
            <a:r>
              <a:rPr lang="en-US" sz="2800" dirty="0" smtClean="0">
                <a:solidFill>
                  <a:srgbClr val="0000FF"/>
                </a:solidFill>
              </a:rPr>
              <a:t/>
            </a:r>
            <a:br>
              <a:rPr lang="en-US" sz="2800" dirty="0" smtClean="0">
                <a:solidFill>
                  <a:srgbClr val="0000FF"/>
                </a:solidFill>
              </a:rPr>
            </a:br>
            <a:r>
              <a:rPr lang="en-US" sz="2800" dirty="0" smtClean="0">
                <a:solidFill>
                  <a:schemeClr val="tx1"/>
                </a:solidFill>
              </a:rPr>
              <a:t>	</a:t>
            </a:r>
            <a:r>
              <a:rPr lang="en-US" sz="2400" dirty="0" smtClean="0">
                <a:solidFill>
                  <a:schemeClr val="tx1"/>
                </a:solidFill>
              </a:rPr>
              <a:t>- multicellular (except yeast), eukaryotic, </a:t>
            </a:r>
            <a:r>
              <a:rPr lang="en-US" sz="2400" dirty="0" err="1" smtClean="0">
                <a:solidFill>
                  <a:schemeClr val="tx1"/>
                </a:solidFill>
              </a:rPr>
              <a:t>nonmotile</a:t>
            </a:r>
            <a:r>
              <a:rPr lang="en-US" sz="2400" dirty="0" smtClean="0">
                <a:solidFill>
                  <a:schemeClr val="tx1"/>
                </a:solidFill>
              </a:rPr>
              <a:t>,</a:t>
            </a:r>
            <a:br>
              <a:rPr lang="en-US" sz="2400" dirty="0" smtClean="0">
                <a:solidFill>
                  <a:schemeClr val="tx1"/>
                </a:solidFill>
              </a:rPr>
            </a:br>
            <a:r>
              <a:rPr lang="en-US" sz="2400" dirty="0" smtClean="0">
                <a:solidFill>
                  <a:schemeClr val="tx1"/>
                </a:solidFill>
              </a:rPr>
              <a:t>		absorptive heterotrophs</a:t>
            </a:r>
            <a:br>
              <a:rPr lang="en-US" sz="2400" dirty="0" smtClean="0">
                <a:solidFill>
                  <a:schemeClr val="tx1"/>
                </a:solidFill>
              </a:rPr>
            </a:br>
            <a:r>
              <a:rPr lang="en-US" sz="2400" dirty="0" smtClean="0">
                <a:solidFill>
                  <a:schemeClr val="tx1"/>
                </a:solidFill>
              </a:rPr>
              <a:t>	- examples include: </a:t>
            </a:r>
            <a:r>
              <a:rPr lang="en-US" sz="2400" dirty="0" smtClean="0">
                <a:solidFill>
                  <a:srgbClr val="7030A0"/>
                </a:solidFill>
              </a:rPr>
              <a:t>yeast, mold, mildew, mushrooms, </a:t>
            </a:r>
            <a:br>
              <a:rPr lang="en-US" sz="2400" dirty="0" smtClean="0">
                <a:solidFill>
                  <a:srgbClr val="7030A0"/>
                </a:solidFill>
              </a:rPr>
            </a:br>
            <a:r>
              <a:rPr lang="en-US" sz="2400" dirty="0">
                <a:solidFill>
                  <a:srgbClr val="7030A0"/>
                </a:solidFill>
              </a:rPr>
              <a:t>	</a:t>
            </a:r>
            <a:r>
              <a:rPr lang="en-US" sz="2400" dirty="0" smtClean="0">
                <a:solidFill>
                  <a:srgbClr val="7030A0"/>
                </a:solidFill>
              </a:rPr>
              <a:t>			thrush, ringworm, </a:t>
            </a:r>
            <a:br>
              <a:rPr lang="en-US" sz="2400" dirty="0" smtClean="0">
                <a:solidFill>
                  <a:srgbClr val="7030A0"/>
                </a:solidFill>
              </a:rPr>
            </a:br>
            <a:r>
              <a:rPr lang="en-US" sz="2400" dirty="0">
                <a:solidFill>
                  <a:srgbClr val="7030A0"/>
                </a:solidFill>
              </a:rPr>
              <a:t>	</a:t>
            </a:r>
            <a:r>
              <a:rPr lang="en-US" sz="2400" dirty="0" smtClean="0">
                <a:solidFill>
                  <a:srgbClr val="7030A0"/>
                </a:solidFill>
              </a:rPr>
              <a:t>			</a:t>
            </a:r>
            <a:br>
              <a:rPr lang="en-US" sz="2400" dirty="0" smtClean="0">
                <a:solidFill>
                  <a:srgbClr val="7030A0"/>
                </a:solidFill>
              </a:rPr>
            </a:br>
            <a:r>
              <a:rPr lang="en-US" sz="2400" dirty="0" smtClean="0">
                <a:solidFill>
                  <a:srgbClr val="7030A0"/>
                </a:solidFill>
              </a:rPr>
              <a:t/>
            </a:r>
            <a:br>
              <a:rPr lang="en-US" sz="2400" dirty="0" smtClean="0">
                <a:solidFill>
                  <a:srgbClr val="7030A0"/>
                </a:solidFill>
              </a:rPr>
            </a:br>
            <a:r>
              <a:rPr lang="en-US" sz="2400" dirty="0" smtClean="0">
                <a:solidFill>
                  <a:srgbClr val="7030A0"/>
                </a:solidFill>
              </a:rPr>
              <a:t/>
            </a:r>
            <a:br>
              <a:rPr lang="en-US" sz="2400" dirty="0" smtClean="0">
                <a:solidFill>
                  <a:srgbClr val="7030A0"/>
                </a:solidFill>
              </a:rPr>
            </a:br>
            <a:r>
              <a:rPr lang="en-US" sz="2400" dirty="0" smtClean="0">
                <a:solidFill>
                  <a:srgbClr val="7030A0"/>
                </a:solidFill>
              </a:rPr>
              <a:t/>
            </a:r>
            <a:br>
              <a:rPr lang="en-US" sz="2400" dirty="0" smtClean="0">
                <a:solidFill>
                  <a:srgbClr val="7030A0"/>
                </a:solidFill>
              </a:rPr>
            </a:br>
            <a:endParaRPr lang="en-US" sz="2800" dirty="0">
              <a:solidFill>
                <a:srgbClr val="7030A0"/>
              </a:solidFill>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a:bodyPr>
          <a:lstStyle/>
          <a:p>
            <a:pPr algn="ctr"/>
            <a:r>
              <a:rPr lang="en-US" sz="2400" i="1" dirty="0" smtClean="0">
                <a:solidFill>
                  <a:schemeClr val="tx1"/>
                </a:solidFill>
              </a:rPr>
              <a:t>Saccharomyces </a:t>
            </a:r>
            <a:r>
              <a:rPr lang="en-US" sz="2400" i="1" dirty="0" err="1" smtClean="0">
                <a:solidFill>
                  <a:schemeClr val="tx1"/>
                </a:solidFill>
              </a:rPr>
              <a:t>cerevisiae</a:t>
            </a:r>
            <a:r>
              <a:rPr lang="en-US" sz="2400" i="1" dirty="0" smtClean="0">
                <a:solidFill>
                  <a:schemeClr val="tx1"/>
                </a:solidFill>
              </a:rPr>
              <a:t> </a:t>
            </a:r>
            <a:r>
              <a:rPr lang="en-US" sz="2400" dirty="0" smtClean="0">
                <a:solidFill>
                  <a:schemeClr val="tx1"/>
                </a:solidFill>
              </a:rPr>
              <a:t>(yeast)</a:t>
            </a:r>
            <a:endParaRPr lang="en-US" sz="2400" dirty="0">
              <a:solidFill>
                <a:schemeClr val="tx1"/>
              </a:solidFill>
            </a:endParaRPr>
          </a:p>
        </p:txBody>
      </p:sp>
      <p:pic>
        <p:nvPicPr>
          <p:cNvPr id="4" name="Content Placeholder 3" descr="yeast_msk.jpg"/>
          <p:cNvPicPr>
            <a:picLocks noGrp="1" noChangeAspect="1"/>
          </p:cNvPicPr>
          <p:nvPr>
            <p:ph idx="1"/>
          </p:nvPr>
        </p:nvPicPr>
        <p:blipFill>
          <a:blip r:embed="rId2" cstate="print"/>
          <a:stretch>
            <a:fillRect/>
          </a:stretch>
        </p:blipFill>
        <p:spPr>
          <a:xfrm>
            <a:off x="1600204" y="1676400"/>
            <a:ext cx="5638799" cy="4114800"/>
          </a:xfrm>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a:bodyPr>
          <a:lstStyle/>
          <a:p>
            <a:pPr algn="ctr"/>
            <a:r>
              <a:rPr lang="en-US" sz="2400" dirty="0" err="1" smtClean="0">
                <a:solidFill>
                  <a:schemeClr val="tx1"/>
                </a:solidFill>
              </a:rPr>
              <a:t>Penicillium</a:t>
            </a:r>
            <a:endParaRPr lang="en-US" sz="2400" dirty="0">
              <a:solidFill>
                <a:schemeClr val="tx1"/>
              </a:solidFill>
            </a:endParaRPr>
          </a:p>
        </p:txBody>
      </p:sp>
      <p:pic>
        <p:nvPicPr>
          <p:cNvPr id="4" name="Content Placeholder 3" descr="Penicillium-citreoviride-3-100x.jpg"/>
          <p:cNvPicPr>
            <a:picLocks noGrp="1" noChangeAspect="1"/>
          </p:cNvPicPr>
          <p:nvPr>
            <p:ph idx="1"/>
          </p:nvPr>
        </p:nvPicPr>
        <p:blipFill>
          <a:blip r:embed="rId2" cstate="print"/>
          <a:stretch>
            <a:fillRect/>
          </a:stretch>
        </p:blipFill>
        <p:spPr>
          <a:xfrm>
            <a:off x="1981200" y="1878283"/>
            <a:ext cx="5105400" cy="3741361"/>
          </a:xfrm>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pPr algn="ctr"/>
            <a:r>
              <a:rPr lang="en-US" sz="2400" dirty="0" err="1" smtClean="0">
                <a:solidFill>
                  <a:schemeClr val="tx1"/>
                </a:solidFill>
              </a:rPr>
              <a:t>Aspergillus</a:t>
            </a:r>
            <a:r>
              <a:rPr lang="en-US" sz="2400" dirty="0" smtClean="0">
                <a:solidFill>
                  <a:schemeClr val="tx1"/>
                </a:solidFill>
              </a:rPr>
              <a:t/>
            </a:r>
            <a:br>
              <a:rPr lang="en-US" sz="2400" dirty="0" smtClean="0">
                <a:solidFill>
                  <a:schemeClr val="tx1"/>
                </a:solidFill>
              </a:rPr>
            </a:br>
            <a:endParaRPr lang="en-US" sz="2400" dirty="0">
              <a:solidFill>
                <a:schemeClr val="tx1"/>
              </a:solidFill>
            </a:endParaRPr>
          </a:p>
        </p:txBody>
      </p:sp>
      <p:pic>
        <p:nvPicPr>
          <p:cNvPr id="4" name="Content Placeholder 3" descr="aspergillus.jpg"/>
          <p:cNvPicPr>
            <a:picLocks noGrp="1" noChangeAspect="1"/>
          </p:cNvPicPr>
          <p:nvPr>
            <p:ph idx="1"/>
          </p:nvPr>
        </p:nvPicPr>
        <p:blipFill>
          <a:blip r:embed="rId2" cstate="print"/>
          <a:stretch>
            <a:fillRect/>
          </a:stretch>
        </p:blipFill>
        <p:spPr>
          <a:xfrm>
            <a:off x="2590800" y="1219203"/>
            <a:ext cx="3962400" cy="4800599"/>
          </a:xfrm>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a:bodyPr>
          <a:lstStyle/>
          <a:p>
            <a:pPr algn="ctr"/>
            <a:r>
              <a:rPr lang="en-US" sz="2400" dirty="0" err="1" smtClean="0">
                <a:solidFill>
                  <a:schemeClr val="tx1"/>
                </a:solidFill>
              </a:rPr>
              <a:t>Rhizopus</a:t>
            </a:r>
            <a:endParaRPr lang="en-US" sz="2400" dirty="0">
              <a:solidFill>
                <a:schemeClr val="tx1"/>
              </a:solidFill>
            </a:endParaRPr>
          </a:p>
        </p:txBody>
      </p:sp>
      <p:pic>
        <p:nvPicPr>
          <p:cNvPr id="4" name="Content Placeholder 3" descr="Rhizopus3_md.jpg"/>
          <p:cNvPicPr>
            <a:picLocks noGrp="1" noChangeAspect="1"/>
          </p:cNvPicPr>
          <p:nvPr>
            <p:ph idx="1"/>
          </p:nvPr>
        </p:nvPicPr>
        <p:blipFill>
          <a:blip r:embed="rId2" cstate="print"/>
          <a:stretch>
            <a:fillRect/>
          </a:stretch>
        </p:blipFill>
        <p:spPr>
          <a:xfrm>
            <a:off x="2209800" y="1600200"/>
            <a:ext cx="4191000" cy="3810000"/>
          </a:xfrm>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5163312"/>
          </a:xfrm>
        </p:spPr>
        <p:txBody>
          <a:bodyPr>
            <a:normAutofit/>
          </a:bodyPr>
          <a:lstStyle/>
          <a:p>
            <a:r>
              <a:rPr lang="en-US" sz="2800" dirty="0" smtClean="0">
                <a:solidFill>
                  <a:srgbClr val="0000FF"/>
                </a:solidFill>
              </a:rPr>
              <a:t>KINGDOM PLANTAE</a:t>
            </a:r>
            <a:br>
              <a:rPr lang="en-US" sz="2800" dirty="0" smtClean="0">
                <a:solidFill>
                  <a:srgbClr val="0000FF"/>
                </a:solidFill>
              </a:rPr>
            </a:br>
            <a:r>
              <a:rPr lang="en-US" sz="2800" dirty="0" smtClean="0">
                <a:solidFill>
                  <a:srgbClr val="0000FF"/>
                </a:solidFill>
              </a:rPr>
              <a:t/>
            </a:r>
            <a:br>
              <a:rPr lang="en-US" sz="2800" dirty="0" smtClean="0">
                <a:solidFill>
                  <a:srgbClr val="0000FF"/>
                </a:solidFill>
              </a:rPr>
            </a:br>
            <a:r>
              <a:rPr lang="en-US" sz="2800" dirty="0" smtClean="0">
                <a:solidFill>
                  <a:schemeClr val="tx1"/>
                </a:solidFill>
              </a:rPr>
              <a:t>	</a:t>
            </a:r>
            <a:r>
              <a:rPr lang="en-US" sz="2400" dirty="0" smtClean="0">
                <a:solidFill>
                  <a:schemeClr val="tx1"/>
                </a:solidFill>
              </a:rPr>
              <a:t>- </a:t>
            </a:r>
            <a:r>
              <a:rPr lang="en-US" sz="2400" dirty="0" err="1" smtClean="0">
                <a:solidFill>
                  <a:schemeClr val="tx1"/>
                </a:solidFill>
              </a:rPr>
              <a:t>multicellular</a:t>
            </a:r>
            <a:r>
              <a:rPr lang="en-US" sz="2400" dirty="0" smtClean="0">
                <a:solidFill>
                  <a:schemeClr val="tx1"/>
                </a:solidFill>
              </a:rPr>
              <a:t>, eukaryotic, </a:t>
            </a:r>
            <a:r>
              <a:rPr lang="en-US" sz="2400" dirty="0" err="1" smtClean="0">
                <a:solidFill>
                  <a:schemeClr val="tx1"/>
                </a:solidFill>
              </a:rPr>
              <a:t>nonmotile</a:t>
            </a:r>
            <a:r>
              <a:rPr lang="en-US" sz="2400" dirty="0" smtClean="0">
                <a:solidFill>
                  <a:schemeClr val="tx1"/>
                </a:solidFill>
              </a:rPr>
              <a:t>, </a:t>
            </a:r>
            <a:r>
              <a:rPr lang="en-US" sz="2400" dirty="0" err="1" smtClean="0">
                <a:solidFill>
                  <a:schemeClr val="tx1"/>
                </a:solidFill>
              </a:rPr>
              <a:t>photoautotrophs</a:t>
            </a:r>
            <a:r>
              <a:rPr lang="en-US" sz="2400" dirty="0" smtClean="0">
                <a:solidFill>
                  <a:schemeClr val="tx1"/>
                </a:solidFill>
              </a:rPr>
              <a:t/>
            </a:r>
            <a:br>
              <a:rPr lang="en-US" sz="2400" dirty="0" smtClean="0">
                <a:solidFill>
                  <a:schemeClr val="tx1"/>
                </a:solidFill>
              </a:rPr>
            </a:br>
            <a:r>
              <a:rPr lang="en-US" sz="2400" dirty="0" smtClean="0">
                <a:solidFill>
                  <a:schemeClr val="tx1"/>
                </a:solidFill>
              </a:rPr>
              <a:t>	- examples include: </a:t>
            </a:r>
            <a:r>
              <a:rPr lang="en-US" sz="2400" dirty="0" smtClean="0">
                <a:solidFill>
                  <a:schemeClr val="accent5">
                    <a:lumMod val="50000"/>
                  </a:schemeClr>
                </a:solidFill>
              </a:rPr>
              <a:t>mosses, ferns, cone bearing plants,</a:t>
            </a:r>
            <a:br>
              <a:rPr lang="en-US" sz="2400" dirty="0" smtClean="0">
                <a:solidFill>
                  <a:schemeClr val="accent5">
                    <a:lumMod val="50000"/>
                  </a:schemeClr>
                </a:solidFill>
              </a:rPr>
            </a:br>
            <a:r>
              <a:rPr lang="en-US" sz="2400" dirty="0" smtClean="0">
                <a:solidFill>
                  <a:schemeClr val="accent5">
                    <a:lumMod val="50000"/>
                  </a:schemeClr>
                </a:solidFill>
              </a:rPr>
              <a:t>				flowering plants</a:t>
            </a: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endParaRPr lang="en-US" sz="28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04088"/>
            <a:ext cx="8305800" cy="5391912"/>
          </a:xfrm>
        </p:spPr>
        <p:txBody>
          <a:bodyPr>
            <a:normAutofit/>
          </a:bodyPr>
          <a:lstStyle/>
          <a:p>
            <a:r>
              <a:rPr lang="en-US" sz="2800" dirty="0" smtClean="0">
                <a:solidFill>
                  <a:srgbClr val="0000FF"/>
                </a:solidFill>
              </a:rPr>
              <a:t>KINGDOM ANIMALIA</a:t>
            </a:r>
            <a:br>
              <a:rPr lang="en-US" sz="2800" dirty="0" smtClean="0">
                <a:solidFill>
                  <a:srgbClr val="0000FF"/>
                </a:solidFill>
              </a:rPr>
            </a:br>
            <a:r>
              <a:rPr lang="en-US" sz="2800" dirty="0" smtClean="0">
                <a:solidFill>
                  <a:srgbClr val="0000FF"/>
                </a:solidFill>
              </a:rPr>
              <a:t/>
            </a:r>
            <a:br>
              <a:rPr lang="en-US" sz="2800" dirty="0" smtClean="0">
                <a:solidFill>
                  <a:srgbClr val="0000FF"/>
                </a:solidFill>
              </a:rPr>
            </a:br>
            <a:r>
              <a:rPr lang="en-US" sz="2800" dirty="0" smtClean="0">
                <a:solidFill>
                  <a:schemeClr val="tx1"/>
                </a:solidFill>
              </a:rPr>
              <a:t>	</a:t>
            </a:r>
            <a:r>
              <a:rPr lang="en-US" sz="2400" dirty="0" smtClean="0">
                <a:solidFill>
                  <a:schemeClr val="tx1"/>
                </a:solidFill>
              </a:rPr>
              <a:t>- </a:t>
            </a:r>
            <a:r>
              <a:rPr lang="en-US" sz="2400" dirty="0" err="1" smtClean="0">
                <a:solidFill>
                  <a:schemeClr val="tx1"/>
                </a:solidFill>
              </a:rPr>
              <a:t>multicellular</a:t>
            </a:r>
            <a:r>
              <a:rPr lang="en-US" sz="2400" dirty="0" smtClean="0">
                <a:solidFill>
                  <a:schemeClr val="tx1"/>
                </a:solidFill>
              </a:rPr>
              <a:t>, eukaryotic, motile (at some stage in their</a:t>
            </a:r>
            <a:br>
              <a:rPr lang="en-US" sz="2400" dirty="0" smtClean="0">
                <a:solidFill>
                  <a:schemeClr val="tx1"/>
                </a:solidFill>
              </a:rPr>
            </a:br>
            <a:r>
              <a:rPr lang="en-US" sz="2400" dirty="0" smtClean="0">
                <a:solidFill>
                  <a:schemeClr val="tx1"/>
                </a:solidFill>
              </a:rPr>
              <a:t>		life cycle), </a:t>
            </a:r>
            <a:r>
              <a:rPr lang="en-US" sz="2400" dirty="0" err="1" smtClean="0">
                <a:solidFill>
                  <a:schemeClr val="tx1"/>
                </a:solidFill>
              </a:rPr>
              <a:t>ingestive</a:t>
            </a:r>
            <a:r>
              <a:rPr lang="en-US" sz="2400" dirty="0" smtClean="0">
                <a:solidFill>
                  <a:schemeClr val="tx1"/>
                </a:solidFill>
              </a:rPr>
              <a:t> </a:t>
            </a:r>
            <a:r>
              <a:rPr lang="en-US" sz="2400" dirty="0" err="1" smtClean="0">
                <a:solidFill>
                  <a:schemeClr val="tx1"/>
                </a:solidFill>
              </a:rPr>
              <a:t>heterotrophs</a:t>
            </a:r>
            <a:r>
              <a:rPr lang="en-US" sz="2400" dirty="0" smtClean="0">
                <a:solidFill>
                  <a:schemeClr val="tx1"/>
                </a:solidFill>
              </a:rPr>
              <a:t/>
            </a:r>
            <a:br>
              <a:rPr lang="en-US" sz="2400" dirty="0" smtClean="0">
                <a:solidFill>
                  <a:schemeClr val="tx1"/>
                </a:solidFill>
              </a:rPr>
            </a:br>
            <a:r>
              <a:rPr lang="en-US" sz="2400" dirty="0" smtClean="0">
                <a:solidFill>
                  <a:schemeClr val="tx1"/>
                </a:solidFill>
              </a:rPr>
              <a:t>	- examples include: </a:t>
            </a:r>
            <a:r>
              <a:rPr lang="en-US" sz="2400" dirty="0" smtClean="0">
                <a:solidFill>
                  <a:srgbClr val="7030A0"/>
                </a:solidFill>
              </a:rPr>
              <a:t>invertebrates (insects, worms)</a:t>
            </a:r>
            <a:br>
              <a:rPr lang="en-US" sz="2400" dirty="0" smtClean="0">
                <a:solidFill>
                  <a:srgbClr val="7030A0"/>
                </a:solidFill>
              </a:rPr>
            </a:br>
            <a:r>
              <a:rPr lang="en-US" sz="2400" dirty="0" smtClean="0">
                <a:solidFill>
                  <a:srgbClr val="7030A0"/>
                </a:solidFill>
              </a:rPr>
              <a:t>			         vertebrates (fish, amphibians, reptiles,</a:t>
            </a:r>
            <a:br>
              <a:rPr lang="en-US" sz="2400" dirty="0" smtClean="0">
                <a:solidFill>
                  <a:srgbClr val="7030A0"/>
                </a:solidFill>
              </a:rPr>
            </a:br>
            <a:r>
              <a:rPr lang="en-US" sz="2400" dirty="0" smtClean="0">
                <a:solidFill>
                  <a:srgbClr val="7030A0"/>
                </a:solidFill>
              </a:rPr>
              <a:t>						birds, mammals)</a:t>
            </a: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endParaRPr lang="en-US" sz="28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3200" dirty="0" smtClean="0">
                <a:solidFill>
                  <a:schemeClr val="tx1"/>
                </a:solidFill>
              </a:rPr>
              <a:t>THE HISTORY of MICROBIOLOGY</a:t>
            </a:r>
            <a:endParaRPr lang="en-US" sz="3200" dirty="0">
              <a:solidFill>
                <a:schemeClr val="tx1"/>
              </a:solidFill>
            </a:endParaRPr>
          </a:p>
        </p:txBody>
      </p:sp>
      <p:pic>
        <p:nvPicPr>
          <p:cNvPr id="5" name="Content Placeholder 4" descr="tool_1_leuw-scope.jpg"/>
          <p:cNvPicPr>
            <a:picLocks noGrp="1" noChangeAspect="1"/>
          </p:cNvPicPr>
          <p:nvPr>
            <p:ph idx="1"/>
          </p:nvPr>
        </p:nvPicPr>
        <p:blipFill>
          <a:blip r:embed="rId2" cstate="print"/>
          <a:stretch>
            <a:fillRect/>
          </a:stretch>
        </p:blipFill>
        <p:spPr>
          <a:xfrm>
            <a:off x="2324100" y="2370932"/>
            <a:ext cx="4495800" cy="3517900"/>
          </a:xfr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04088"/>
            <a:ext cx="8229600" cy="1658112"/>
          </a:xfrm>
        </p:spPr>
        <p:txBody>
          <a:bodyPr>
            <a:normAutofit fontScale="90000"/>
          </a:bodyPr>
          <a:lstStyle/>
          <a:p>
            <a:r>
              <a:rPr lang="en-US" sz="2800" dirty="0" smtClean="0"/>
              <a:t>A Bacteriophage Virus</a:t>
            </a:r>
            <a:br>
              <a:rPr lang="en-US" sz="2800" dirty="0" smtClean="0"/>
            </a:br>
            <a:r>
              <a:rPr lang="en-US" sz="2800" dirty="0" smtClean="0"/>
              <a:t>	</a:t>
            </a:r>
            <a:r>
              <a:rPr lang="en-US" sz="2200" dirty="0" smtClean="0"/>
              <a:t>- viruses have no cell parts; there is no cell membrane, cell wall, 			ribosomes nor organelles (You don’t treat viral infections 			with antibiotics because of this).  </a:t>
            </a:r>
            <a:br>
              <a:rPr lang="en-US" sz="2200" dirty="0" smtClean="0"/>
            </a:br>
            <a:r>
              <a:rPr lang="en-US" sz="2200" dirty="0"/>
              <a:t>	</a:t>
            </a:r>
            <a:r>
              <a:rPr lang="en-US" sz="2200" dirty="0" smtClean="0"/>
              <a:t>- </a:t>
            </a:r>
            <a:r>
              <a:rPr lang="en-US" sz="2200" dirty="0"/>
              <a:t>t</a:t>
            </a:r>
            <a:r>
              <a:rPr lang="en-US" sz="2200" dirty="0" smtClean="0"/>
              <a:t>hey also never have DNA and RNA, only DNA </a:t>
            </a:r>
            <a:r>
              <a:rPr lang="en-US" sz="2200" b="1" u="sng" dirty="0" smtClean="0"/>
              <a:t>OR</a:t>
            </a:r>
            <a:r>
              <a:rPr lang="en-US" sz="2200" b="1" dirty="0" smtClean="0"/>
              <a:t> </a:t>
            </a:r>
            <a:r>
              <a:rPr lang="en-US" sz="2200" dirty="0" smtClean="0"/>
              <a:t>RNA.</a:t>
            </a:r>
            <a:endParaRPr lang="en-US" sz="2200" dirty="0"/>
          </a:p>
        </p:txBody>
      </p:sp>
      <p:pic>
        <p:nvPicPr>
          <p:cNvPr id="5" name="Content Placeholder 4" descr="virus.gif"/>
          <p:cNvPicPr>
            <a:picLocks noGrp="1" noChangeAspect="1"/>
          </p:cNvPicPr>
          <p:nvPr>
            <p:ph idx="1"/>
          </p:nvPr>
        </p:nvPicPr>
        <p:blipFill>
          <a:blip r:embed="rId2" cstate="print"/>
          <a:stretch>
            <a:fillRect/>
          </a:stretch>
        </p:blipFill>
        <p:spPr>
          <a:xfrm>
            <a:off x="2590800" y="2514601"/>
            <a:ext cx="3962400" cy="3496469"/>
          </a:xfrm>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04088"/>
            <a:ext cx="8305800" cy="5315712"/>
          </a:xfrm>
        </p:spPr>
        <p:txBody>
          <a:bodyPr>
            <a:normAutofit/>
          </a:bodyPr>
          <a:lstStyle/>
          <a:p>
            <a:r>
              <a:rPr lang="en-US" sz="2400" dirty="0" smtClean="0">
                <a:solidFill>
                  <a:schemeClr val="tx1"/>
                </a:solidFill>
              </a:rPr>
              <a:t>The advances in microbiology are the compiled efforts of many 	scientists whose cumulative efforts have allowed us to be 	where we are today in our knowledge and use of 	microorganisms.</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About 400 years ago, microbiology didn’t exist, it was a mystery; </a:t>
            </a:r>
            <a:br>
              <a:rPr lang="en-US" sz="2400" dirty="0" smtClean="0">
                <a:solidFill>
                  <a:schemeClr val="tx1"/>
                </a:solidFill>
              </a:rPr>
            </a:br>
            <a:r>
              <a:rPr lang="en-US" sz="2400" dirty="0" smtClean="0">
                <a:solidFill>
                  <a:schemeClr val="tx1"/>
                </a:solidFill>
              </a:rPr>
              <a:t>	they did though believe in concepts like ABIOGENESIS!!</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t>
            </a:r>
            <a:r>
              <a:rPr lang="en-US" sz="2400" dirty="0" smtClean="0">
                <a:solidFill>
                  <a:srgbClr val="FF0000"/>
                </a:solidFill>
              </a:rPr>
              <a:t>ABIOGENESIS (spontaneous generation) </a:t>
            </a:r>
            <a:r>
              <a:rPr lang="en-US" sz="2400" dirty="0" smtClean="0">
                <a:solidFill>
                  <a:schemeClr val="tx1"/>
                </a:solidFill>
              </a:rPr>
              <a:t>is the theory that 			living organisms don’t always have to come from 			other living organisms.</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endParaRPr lang="en-US" sz="24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38200" y="711200"/>
            <a:ext cx="7239000" cy="6172200"/>
          </a:xfrm>
          <a:prstGeom prst="rect">
            <a:avLst/>
          </a:prstGeom>
        </p:spPr>
      </p:pic>
    </p:spTree>
    <p:extLst>
      <p:ext uri="{BB962C8B-B14F-4D97-AF65-F5344CB8AC3E}">
        <p14:creationId xmlns:p14="http://schemas.microsoft.com/office/powerpoint/2010/main" val="3498040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5468112"/>
          </a:xfrm>
        </p:spPr>
        <p:txBody>
          <a:bodyPr>
            <a:normAutofit fontScale="90000"/>
          </a:bodyPr>
          <a:lstStyle/>
          <a:p>
            <a:r>
              <a:rPr lang="en-US" sz="2800" dirty="0" smtClean="0">
                <a:solidFill>
                  <a:schemeClr val="tx1"/>
                </a:solidFill>
              </a:rPr>
              <a:t>The first important advancement needed to study 	microbiology was the development of the 	</a:t>
            </a:r>
            <a:r>
              <a:rPr lang="en-US" sz="2800" dirty="0" smtClean="0">
                <a:solidFill>
                  <a:srgbClr val="FF0000"/>
                </a:solidFill>
              </a:rPr>
              <a:t>microscope</a:t>
            </a:r>
            <a:r>
              <a:rPr lang="en-US" sz="2800" dirty="0" smtClean="0">
                <a:solidFill>
                  <a:schemeClr val="tx1"/>
                </a:solidFill>
              </a:rPr>
              <a:t>.</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400" dirty="0" smtClean="0">
                <a:solidFill>
                  <a:schemeClr val="tx1"/>
                </a:solidFill>
              </a:rPr>
              <a:t>In the late 1500’s, </a:t>
            </a:r>
            <a:r>
              <a:rPr lang="en-US" sz="2400" dirty="0" err="1" smtClean="0">
                <a:solidFill>
                  <a:schemeClr val="tx1"/>
                </a:solidFill>
              </a:rPr>
              <a:t>Zaccharias</a:t>
            </a:r>
            <a:r>
              <a:rPr lang="en-US" sz="2400" dirty="0" smtClean="0">
                <a:solidFill>
                  <a:schemeClr val="tx1"/>
                </a:solidFill>
              </a:rPr>
              <a:t> Jannsen was credited with developing 	the first compound light microscope; unfortunately these 	microscopes lacked one important feature critical to a good 	microscope.</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All good microscopes must have:</a:t>
            </a:r>
            <a:br>
              <a:rPr lang="en-US" sz="2400" dirty="0" smtClean="0">
                <a:solidFill>
                  <a:schemeClr val="tx1"/>
                </a:solidFill>
              </a:rPr>
            </a:br>
            <a:r>
              <a:rPr lang="en-US" sz="2400" dirty="0" smtClean="0">
                <a:solidFill>
                  <a:schemeClr val="tx1"/>
                </a:solidFill>
              </a:rPr>
              <a:t>	a) good magnification: the ability to make an object appear </a:t>
            </a:r>
            <a:br>
              <a:rPr lang="en-US" sz="2400" dirty="0" smtClean="0">
                <a:solidFill>
                  <a:schemeClr val="tx1"/>
                </a:solidFill>
              </a:rPr>
            </a:br>
            <a:r>
              <a:rPr lang="en-US" sz="2400" dirty="0" smtClean="0">
                <a:solidFill>
                  <a:schemeClr val="tx1"/>
                </a:solidFill>
              </a:rPr>
              <a:t>	     larger</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b) good resolution: the ability to see 2 objects, which are 	close together, as 2 distinct objects and not as one object</a:t>
            </a:r>
            <a:br>
              <a:rPr lang="en-US" sz="2400" dirty="0" smtClean="0">
                <a:solidFill>
                  <a:schemeClr val="tx1"/>
                </a:solidFill>
              </a:rPr>
            </a:br>
            <a:r>
              <a:rPr lang="en-US" sz="2400" dirty="0" smtClean="0">
                <a:solidFill>
                  <a:schemeClr val="tx1"/>
                </a:solidFill>
              </a:rPr>
              <a:t>		(we refer to this as CLARITY or lack of blurriness)</a:t>
            </a:r>
            <a:br>
              <a:rPr lang="en-US" sz="2400" dirty="0" smtClean="0">
                <a:solidFill>
                  <a:schemeClr val="tx1"/>
                </a:solidFill>
              </a:rPr>
            </a:br>
            <a:endParaRPr lang="en-US" sz="28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5315712"/>
          </a:xfrm>
        </p:spPr>
        <p:txBody>
          <a:bodyPr>
            <a:normAutofit/>
          </a:bodyPr>
          <a:lstStyle/>
          <a:p>
            <a:r>
              <a:rPr lang="en-US" sz="2400" dirty="0" smtClean="0">
                <a:solidFill>
                  <a:schemeClr val="tx1"/>
                </a:solidFill>
              </a:rPr>
              <a:t>The early Jannsen microscopes lacked resolution.</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This problem was amazingly corrected by famous astronomers 	such as </a:t>
            </a:r>
            <a:r>
              <a:rPr lang="en-US" sz="2400" dirty="0" smtClean="0">
                <a:solidFill>
                  <a:srgbClr val="7030A0"/>
                </a:solidFill>
              </a:rPr>
              <a:t>Galileo </a:t>
            </a:r>
            <a:r>
              <a:rPr lang="en-US" sz="2400" dirty="0" smtClean="0">
                <a:solidFill>
                  <a:schemeClr val="tx1"/>
                </a:solidFill>
              </a:rPr>
              <a:t>and </a:t>
            </a:r>
            <a:r>
              <a:rPr lang="en-US" sz="2400" dirty="0" smtClean="0">
                <a:solidFill>
                  <a:srgbClr val="7030A0"/>
                </a:solidFill>
              </a:rPr>
              <a:t>Kepler</a:t>
            </a:r>
            <a:r>
              <a:rPr lang="en-US" sz="2400" dirty="0" smtClean="0">
                <a:solidFill>
                  <a:schemeClr val="tx1"/>
                </a:solidFill>
              </a:rPr>
              <a:t>, who transferred their ability to 	make lenses from telescopes to make lenses for 	microscopes which had good resolution.</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endParaRPr lang="en-US" sz="24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514353"/>
            <a:ext cx="7086600" cy="1162051"/>
          </a:xfrm>
        </p:spPr>
        <p:txBody>
          <a:bodyPr/>
          <a:lstStyle/>
          <a:p>
            <a:r>
              <a:rPr lang="en-US" dirty="0" smtClean="0">
                <a:solidFill>
                  <a:srgbClr val="0000FF"/>
                </a:solidFill>
              </a:rPr>
              <a:t>THERE ARE BASICALLY 3 TYPES of MICROSCOPES</a:t>
            </a:r>
            <a:endParaRPr lang="en-US" dirty="0">
              <a:solidFill>
                <a:srgbClr val="0000FF"/>
              </a:solidFill>
            </a:endParaRPr>
          </a:p>
        </p:txBody>
      </p:sp>
      <p:sp>
        <p:nvSpPr>
          <p:cNvPr id="5" name="Text Placeholder 4"/>
          <p:cNvSpPr>
            <a:spLocks noGrp="1"/>
          </p:cNvSpPr>
          <p:nvPr>
            <p:ph type="body" idx="2"/>
          </p:nvPr>
        </p:nvSpPr>
        <p:spPr>
          <a:xfrm>
            <a:off x="685800" y="2057400"/>
            <a:ext cx="2743200" cy="3962400"/>
          </a:xfrm>
        </p:spPr>
        <p:txBody>
          <a:bodyPr>
            <a:normAutofit lnSpcReduction="10000"/>
          </a:bodyPr>
          <a:lstStyle/>
          <a:p>
            <a:r>
              <a:rPr lang="en-US" sz="2400" dirty="0" smtClean="0">
                <a:solidFill>
                  <a:srgbClr val="0000FF"/>
                </a:solidFill>
              </a:rPr>
              <a:t>SIMPLE LIGHT MICROSCOPES</a:t>
            </a:r>
          </a:p>
          <a:p>
            <a:endParaRPr lang="en-US" sz="2400" dirty="0" smtClean="0"/>
          </a:p>
          <a:p>
            <a:r>
              <a:rPr lang="en-US" sz="2400" dirty="0" smtClean="0"/>
              <a:t>They have one glass lens, and are also referred to as a </a:t>
            </a:r>
            <a:r>
              <a:rPr lang="en-US" sz="2400" dirty="0" smtClean="0">
                <a:solidFill>
                  <a:srgbClr val="FF0000"/>
                </a:solidFill>
              </a:rPr>
              <a:t>magnifying glass</a:t>
            </a:r>
            <a:r>
              <a:rPr lang="en-US" sz="2400" dirty="0" smtClean="0"/>
              <a:t>.</a:t>
            </a:r>
          </a:p>
          <a:p>
            <a:endParaRPr lang="en-US" sz="2400" dirty="0" smtClean="0"/>
          </a:p>
          <a:p>
            <a:r>
              <a:rPr lang="en-US" sz="2400" dirty="0" smtClean="0"/>
              <a:t>Most can magnify 2-30 X</a:t>
            </a:r>
          </a:p>
        </p:txBody>
      </p:sp>
      <p:pic>
        <p:nvPicPr>
          <p:cNvPr id="6" name="Content Placeholder 5" descr="magnifying glass.jpg"/>
          <p:cNvPicPr>
            <a:picLocks noGrp="1" noChangeAspect="1"/>
          </p:cNvPicPr>
          <p:nvPr>
            <p:ph sz="half" idx="1"/>
          </p:nvPr>
        </p:nvPicPr>
        <p:blipFill>
          <a:blip r:embed="rId2" cstate="print"/>
          <a:stretch>
            <a:fillRect/>
          </a:stretch>
        </p:blipFill>
        <p:spPr>
          <a:xfrm>
            <a:off x="4702175" y="2133600"/>
            <a:ext cx="2857500" cy="2971800"/>
          </a:xfrm>
        </p:spPr>
      </p:pic>
      <p:pic>
        <p:nvPicPr>
          <p:cNvPr id="2" name="Picture 1"/>
          <p:cNvPicPr>
            <a:picLocks noChangeAspect="1"/>
          </p:cNvPicPr>
          <p:nvPr/>
        </p:nvPicPr>
        <p:blipFill>
          <a:blip r:embed="rId3"/>
          <a:stretch>
            <a:fillRect/>
          </a:stretch>
        </p:blipFill>
        <p:spPr>
          <a:xfrm>
            <a:off x="4038600" y="1981200"/>
            <a:ext cx="4648200" cy="3429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04088"/>
            <a:ext cx="8305800" cy="5468112"/>
          </a:xfrm>
        </p:spPr>
        <p:txBody>
          <a:bodyPr>
            <a:normAutofit fontScale="90000"/>
          </a:bodyPr>
          <a:lstStyle/>
          <a:p>
            <a:r>
              <a:rPr lang="en-US" sz="2400" dirty="0" smtClean="0">
                <a:solidFill>
                  <a:schemeClr val="tx1"/>
                </a:solidFill>
              </a:rPr>
              <a:t>B) </a:t>
            </a:r>
            <a:r>
              <a:rPr lang="en-US" sz="2400" dirty="0" smtClean="0">
                <a:solidFill>
                  <a:srgbClr val="0000FF"/>
                </a:solidFill>
              </a:rPr>
              <a:t>COMPOUND LIGHT MICROSCOPES</a:t>
            </a:r>
            <a:br>
              <a:rPr lang="en-US" sz="2400" dirty="0" smtClean="0">
                <a:solidFill>
                  <a:srgbClr val="0000FF"/>
                </a:solidFill>
              </a:rPr>
            </a:br>
            <a:r>
              <a:rPr lang="en-US" sz="2400" dirty="0" smtClean="0">
                <a:solidFill>
                  <a:srgbClr val="0000FF"/>
                </a:solidFill>
              </a:rPr>
              <a:t/>
            </a:r>
            <a:br>
              <a:rPr lang="en-US" sz="2400" dirty="0" smtClean="0">
                <a:solidFill>
                  <a:srgbClr val="0000FF"/>
                </a:solidFill>
              </a:rPr>
            </a:br>
            <a:r>
              <a:rPr lang="en-US" sz="2400" dirty="0" smtClean="0">
                <a:solidFill>
                  <a:schemeClr val="tx1"/>
                </a:solidFill>
              </a:rPr>
              <a:t>	- have 2 or more glass lenses in sequence that are used to 			look through.</a:t>
            </a:r>
            <a:br>
              <a:rPr lang="en-US" sz="2400" dirty="0" smtClean="0">
                <a:solidFill>
                  <a:schemeClr val="tx1"/>
                </a:solidFill>
              </a:rPr>
            </a:br>
            <a:r>
              <a:rPr lang="en-US" sz="2400" dirty="0" smtClean="0">
                <a:solidFill>
                  <a:schemeClr val="tx1"/>
                </a:solidFill>
              </a:rPr>
              <a:t>	- the total magnifying power of a compound light 				microscope is determined by:</a:t>
            </a:r>
            <a:br>
              <a:rPr lang="en-US" sz="2400" dirty="0" smtClean="0">
                <a:solidFill>
                  <a:schemeClr val="tx1"/>
                </a:solidFill>
              </a:rPr>
            </a:br>
            <a:r>
              <a:rPr lang="en-US" sz="2400" dirty="0" smtClean="0">
                <a:solidFill>
                  <a:schemeClr val="tx1"/>
                </a:solidFill>
              </a:rPr>
              <a:t>		</a:t>
            </a:r>
            <a:r>
              <a:rPr lang="en-US" sz="2400" dirty="0" smtClean="0">
                <a:solidFill>
                  <a:srgbClr val="FF0000"/>
                </a:solidFill>
              </a:rPr>
              <a:t>multiplying the ocular lens power X the objective 				lens power</a:t>
            </a:r>
            <a:r>
              <a:rPr lang="en-US" sz="2400" dirty="0" smtClean="0">
                <a:solidFill>
                  <a:schemeClr val="tx1"/>
                </a:solidFill>
              </a:rPr>
              <a:t>.</a:t>
            </a:r>
            <a:r>
              <a:rPr lang="en-US" sz="2400" dirty="0" smtClean="0">
                <a:solidFill>
                  <a:srgbClr val="FF0000"/>
                </a:solidFill>
              </a:rPr>
              <a:t/>
            </a:r>
            <a:br>
              <a:rPr lang="en-US" sz="2400" dirty="0" smtClean="0">
                <a:solidFill>
                  <a:srgbClr val="FF0000"/>
                </a:solidFill>
              </a:rPr>
            </a:br>
            <a:r>
              <a:rPr lang="en-US" sz="2400" dirty="0" smtClean="0">
                <a:solidFill>
                  <a:srgbClr val="FF0000"/>
                </a:solidFill>
              </a:rPr>
              <a:t>	</a:t>
            </a:r>
            <a:r>
              <a:rPr lang="en-US" sz="2400" dirty="0" smtClean="0">
                <a:solidFill>
                  <a:schemeClr val="tx1"/>
                </a:solidFill>
              </a:rPr>
              <a:t>- the maximum magnification with a compound light 				microscope is about </a:t>
            </a:r>
            <a:r>
              <a:rPr lang="en-US" sz="2400" dirty="0" smtClean="0">
                <a:solidFill>
                  <a:srgbClr val="FF0000"/>
                </a:solidFill>
              </a:rPr>
              <a:t>2,000X</a:t>
            </a:r>
            <a:r>
              <a:rPr lang="en-US" sz="2400" dirty="0" smtClean="0">
                <a:solidFill>
                  <a:schemeClr val="tx1"/>
                </a:solidFill>
              </a:rPr>
              <a:t>.</a:t>
            </a:r>
            <a:br>
              <a:rPr lang="en-US" sz="2400" dirty="0" smtClean="0">
                <a:solidFill>
                  <a:schemeClr val="tx1"/>
                </a:solidFill>
              </a:rPr>
            </a:br>
            <a:r>
              <a:rPr lang="en-US" sz="2400" dirty="0" smtClean="0">
                <a:solidFill>
                  <a:schemeClr val="tx1"/>
                </a:solidFill>
              </a:rPr>
              <a:t> 	- most microscopic specimens that we see under a compound 			light microscope need to be stained to see them; 			staining adds color to normally colorless bacteria but it 			also KILLS the bacteria.</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endParaRPr lang="en-US" sz="24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5696712"/>
          </a:xfrm>
        </p:spPr>
        <p:txBody>
          <a:bodyPr>
            <a:normAutofit fontScale="90000"/>
          </a:bodyPr>
          <a:lstStyle/>
          <a:p>
            <a:r>
              <a:rPr lang="en-US" sz="2400" dirty="0" smtClean="0">
                <a:solidFill>
                  <a:schemeClr val="tx1"/>
                </a:solidFill>
              </a:rPr>
              <a:t>	</a:t>
            </a:r>
            <a:r>
              <a:rPr lang="en-US" sz="2200" dirty="0" smtClean="0">
                <a:solidFill>
                  <a:schemeClr val="tx1"/>
                </a:solidFill>
              </a:rPr>
              <a:t>There are several types of compound light microscopes:</a:t>
            </a:r>
            <a:br>
              <a:rPr lang="en-US" sz="2200" dirty="0" smtClean="0">
                <a:solidFill>
                  <a:schemeClr val="tx1"/>
                </a:solidFill>
              </a:rPr>
            </a:br>
            <a:r>
              <a:rPr lang="en-US" sz="2200" dirty="0" smtClean="0">
                <a:solidFill>
                  <a:schemeClr val="tx1"/>
                </a:solidFill>
              </a:rPr>
              <a:t>		a) bright field</a:t>
            </a:r>
            <a:br>
              <a:rPr lang="en-US" sz="2200" dirty="0" smtClean="0">
                <a:solidFill>
                  <a:schemeClr val="tx1"/>
                </a:solidFill>
              </a:rPr>
            </a:br>
            <a:r>
              <a:rPr lang="en-US" sz="2200" dirty="0" smtClean="0">
                <a:solidFill>
                  <a:schemeClr val="tx1"/>
                </a:solidFill>
              </a:rPr>
              <a:t>			- the typical lab microscope</a:t>
            </a:r>
            <a:br>
              <a:rPr lang="en-US" sz="2200" dirty="0" smtClean="0">
                <a:solidFill>
                  <a:schemeClr val="tx1"/>
                </a:solidFill>
              </a:rPr>
            </a:br>
            <a:r>
              <a:rPr lang="en-US" sz="2200" dirty="0" smtClean="0">
                <a:solidFill>
                  <a:schemeClr val="tx1"/>
                </a:solidFill>
              </a:rPr>
              <a:t>		b) phase contrast</a:t>
            </a:r>
            <a:br>
              <a:rPr lang="en-US" sz="2200" dirty="0" smtClean="0">
                <a:solidFill>
                  <a:schemeClr val="tx1"/>
                </a:solidFill>
              </a:rPr>
            </a:br>
            <a:r>
              <a:rPr lang="en-US" sz="2200" dirty="0" smtClean="0">
                <a:solidFill>
                  <a:schemeClr val="tx1"/>
                </a:solidFill>
              </a:rPr>
              <a:t>			- allows better visualization of intracellular 			detail, cilia, and flagella moving  in</a:t>
            </a:r>
            <a:r>
              <a:rPr lang="en-US" sz="2200" dirty="0">
                <a:solidFill>
                  <a:schemeClr val="tx1"/>
                </a:solidFill>
              </a:rPr>
              <a:t> </a:t>
            </a:r>
            <a:r>
              <a:rPr lang="en-US" sz="2200" dirty="0" smtClean="0">
                <a:solidFill>
                  <a:srgbClr val="FF0000"/>
                </a:solidFill>
              </a:rPr>
              <a:t>LIVE</a:t>
            </a:r>
            <a:r>
              <a:rPr lang="en-US" sz="2200" dirty="0" smtClean="0">
                <a:solidFill>
                  <a:schemeClr val="tx1"/>
                </a:solidFill>
              </a:rPr>
              <a:t> specimens</a:t>
            </a:r>
            <a:br>
              <a:rPr lang="en-US" sz="2200" dirty="0" smtClean="0">
                <a:solidFill>
                  <a:schemeClr val="tx1"/>
                </a:solidFill>
              </a:rPr>
            </a:br>
            <a:r>
              <a:rPr lang="en-US" sz="2200" dirty="0" smtClean="0">
                <a:solidFill>
                  <a:schemeClr val="tx1"/>
                </a:solidFill>
              </a:rPr>
              <a:t>		c) dark field</a:t>
            </a:r>
            <a:br>
              <a:rPr lang="en-US" sz="2200" dirty="0" smtClean="0">
                <a:solidFill>
                  <a:schemeClr val="tx1"/>
                </a:solidFill>
              </a:rPr>
            </a:br>
            <a:r>
              <a:rPr lang="en-US" sz="2200" dirty="0" smtClean="0">
                <a:solidFill>
                  <a:schemeClr val="tx1"/>
                </a:solidFill>
              </a:rPr>
              <a:t>			- allows us to see difficult to stain microbes</a:t>
            </a:r>
            <a:br>
              <a:rPr lang="en-US" sz="2200" dirty="0" smtClean="0">
                <a:solidFill>
                  <a:schemeClr val="tx1"/>
                </a:solidFill>
              </a:rPr>
            </a:br>
            <a:r>
              <a:rPr lang="en-US" sz="2200" dirty="0" smtClean="0">
                <a:solidFill>
                  <a:schemeClr val="tx1"/>
                </a:solidFill>
              </a:rPr>
              <a:t>			and allows the detection of motility</a:t>
            </a:r>
            <a:br>
              <a:rPr lang="en-US" sz="2200" dirty="0" smtClean="0">
                <a:solidFill>
                  <a:schemeClr val="tx1"/>
                </a:solidFill>
              </a:rPr>
            </a:br>
            <a:r>
              <a:rPr lang="en-US" sz="2200" dirty="0" smtClean="0">
                <a:solidFill>
                  <a:schemeClr val="tx1"/>
                </a:solidFill>
              </a:rPr>
              <a:t>			(syphilis used to be diagnosed with </a:t>
            </a:r>
            <a:br>
              <a:rPr lang="en-US" sz="2200" dirty="0" smtClean="0">
                <a:solidFill>
                  <a:schemeClr val="tx1"/>
                </a:solidFill>
              </a:rPr>
            </a:br>
            <a:r>
              <a:rPr lang="en-US" sz="2200" dirty="0" smtClean="0">
                <a:solidFill>
                  <a:schemeClr val="tx1"/>
                </a:solidFill>
              </a:rPr>
              <a:t>			this type of microscope)</a:t>
            </a:r>
            <a:br>
              <a:rPr lang="en-US" sz="2200" dirty="0" smtClean="0">
                <a:solidFill>
                  <a:schemeClr val="tx1"/>
                </a:solidFill>
              </a:rPr>
            </a:br>
            <a:r>
              <a:rPr lang="en-US" sz="2200" dirty="0" smtClean="0">
                <a:solidFill>
                  <a:schemeClr val="tx1"/>
                </a:solidFill>
              </a:rPr>
              <a:t>		d) fluorescent</a:t>
            </a:r>
            <a:br>
              <a:rPr lang="en-US" sz="2200" dirty="0" smtClean="0">
                <a:solidFill>
                  <a:schemeClr val="tx1"/>
                </a:solidFill>
              </a:rPr>
            </a:br>
            <a:r>
              <a:rPr lang="en-US" sz="2200" dirty="0" smtClean="0">
                <a:solidFill>
                  <a:schemeClr val="tx1"/>
                </a:solidFill>
              </a:rPr>
              <a:t>			- commonly used in diagnostic microbiology</a:t>
            </a:r>
            <a:br>
              <a:rPr lang="en-US" sz="2200" dirty="0" smtClean="0">
                <a:solidFill>
                  <a:schemeClr val="tx1"/>
                </a:solidFill>
              </a:rPr>
            </a:br>
            <a:r>
              <a:rPr lang="en-US" sz="2200" dirty="0" smtClean="0">
                <a:solidFill>
                  <a:schemeClr val="tx1"/>
                </a:solidFill>
              </a:rPr>
              <a:t>			and serology (the study of antibodies </a:t>
            </a:r>
            <a:br>
              <a:rPr lang="en-US" sz="2200" dirty="0" smtClean="0">
                <a:solidFill>
                  <a:schemeClr val="tx1"/>
                </a:solidFill>
              </a:rPr>
            </a:br>
            <a:r>
              <a:rPr lang="en-US" sz="2200" dirty="0" smtClean="0">
                <a:solidFill>
                  <a:schemeClr val="tx1"/>
                </a:solidFill>
              </a:rPr>
              <a:t>			and antigens in serum and other body </a:t>
            </a:r>
            <a:br>
              <a:rPr lang="en-US" sz="2200" dirty="0" smtClean="0">
                <a:solidFill>
                  <a:schemeClr val="tx1"/>
                </a:solidFill>
              </a:rPr>
            </a:br>
            <a:r>
              <a:rPr lang="en-US" sz="2200" dirty="0" smtClean="0">
                <a:solidFill>
                  <a:schemeClr val="tx1"/>
                </a:solidFill>
              </a:rPr>
              <a:t>			fluids)</a:t>
            </a:r>
            <a:br>
              <a:rPr lang="en-US" sz="2200" dirty="0" smtClean="0">
                <a:solidFill>
                  <a:schemeClr val="tx1"/>
                </a:solidFill>
              </a:rPr>
            </a:br>
            <a:endParaRPr lang="en-US" sz="22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09600"/>
            <a:ext cx="8229600" cy="685800"/>
          </a:xfrm>
        </p:spPr>
        <p:txBody>
          <a:bodyPr>
            <a:normAutofit/>
          </a:bodyPr>
          <a:lstStyle/>
          <a:p>
            <a:r>
              <a:rPr lang="en-US" sz="2400" dirty="0" smtClean="0">
                <a:solidFill>
                  <a:schemeClr val="tx1"/>
                </a:solidFill>
              </a:rPr>
              <a:t>COMPOUND LIGHT MICROSCOPE</a:t>
            </a:r>
            <a:endParaRPr lang="en-US" sz="2400" dirty="0">
              <a:solidFill>
                <a:schemeClr val="tx1"/>
              </a:solidFill>
            </a:endParaRPr>
          </a:p>
        </p:txBody>
      </p:sp>
      <p:pic>
        <p:nvPicPr>
          <p:cNvPr id="5" name="Content Placeholder 4" descr="Microscope_L_P7070083lbd.jpg"/>
          <p:cNvPicPr>
            <a:picLocks noGrp="1" noChangeAspect="1"/>
          </p:cNvPicPr>
          <p:nvPr>
            <p:ph idx="1"/>
          </p:nvPr>
        </p:nvPicPr>
        <p:blipFill>
          <a:blip r:embed="rId2" cstate="print"/>
          <a:stretch>
            <a:fillRect/>
          </a:stretch>
        </p:blipFill>
        <p:spPr>
          <a:xfrm>
            <a:off x="2438400" y="1371603"/>
            <a:ext cx="4191000" cy="4800599"/>
          </a:xfrm>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chemeClr val="tx1"/>
                </a:solidFill>
              </a:rPr>
              <a:t>Unstained vs. stained cheek cells looking through a bright field microscope.</a:t>
            </a:r>
            <a:endParaRPr lang="en-US" sz="2800" dirty="0">
              <a:solidFill>
                <a:schemeClr val="tx1"/>
              </a:solidFill>
            </a:endParaRPr>
          </a:p>
        </p:txBody>
      </p:sp>
      <p:pic>
        <p:nvPicPr>
          <p:cNvPr id="4" name="Content Placeholder 3" descr="bright dark field.jpg"/>
          <p:cNvPicPr>
            <a:picLocks noGrp="1" noChangeAspect="1"/>
          </p:cNvPicPr>
          <p:nvPr>
            <p:ph idx="1"/>
          </p:nvPr>
        </p:nvPicPr>
        <p:blipFill>
          <a:blip r:embed="rId2" cstate="print"/>
          <a:stretch>
            <a:fillRect/>
          </a:stretch>
        </p:blipFill>
        <p:spPr>
          <a:xfrm>
            <a:off x="3276600" y="2438400"/>
            <a:ext cx="3048000" cy="3048000"/>
          </a:xfrm>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chemeClr val="tx1"/>
                </a:solidFill>
              </a:rPr>
              <a:t>Syphilis spirochetes see through a dark field microscope</a:t>
            </a:r>
            <a:endParaRPr lang="en-US" sz="2800" dirty="0">
              <a:solidFill>
                <a:schemeClr val="tx1"/>
              </a:solidFill>
            </a:endParaRPr>
          </a:p>
        </p:txBody>
      </p:sp>
      <p:pic>
        <p:nvPicPr>
          <p:cNvPr id="4" name="Content Placeholder 3" descr="syphilis.jpg"/>
          <p:cNvPicPr>
            <a:picLocks noGrp="1" noChangeAspect="1"/>
          </p:cNvPicPr>
          <p:nvPr>
            <p:ph idx="1"/>
          </p:nvPr>
        </p:nvPicPr>
        <p:blipFill>
          <a:blip r:embed="rId2" cstate="print"/>
          <a:stretch>
            <a:fillRect/>
          </a:stretch>
        </p:blipFill>
        <p:spPr>
          <a:xfrm>
            <a:off x="1430276" y="1935164"/>
            <a:ext cx="6283448" cy="4389437"/>
          </a:xfr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5391912"/>
          </a:xfrm>
        </p:spPr>
        <p:txBody>
          <a:bodyPr>
            <a:normAutofit fontScale="90000"/>
          </a:bodyPr>
          <a:lstStyle/>
          <a:p>
            <a:r>
              <a:rPr lang="en-US" sz="2400" dirty="0" smtClean="0">
                <a:solidFill>
                  <a:schemeClr val="tx1"/>
                </a:solidFill>
              </a:rPr>
              <a:t>What are the characteristics usually seen in living things?</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 they are made of cells </a:t>
            </a:r>
            <a:br>
              <a:rPr lang="en-US" sz="2400" dirty="0" smtClean="0">
                <a:solidFill>
                  <a:schemeClr val="tx1"/>
                </a:solidFill>
              </a:rPr>
            </a:br>
            <a:r>
              <a:rPr lang="en-US" sz="2400" dirty="0" smtClean="0">
                <a:solidFill>
                  <a:schemeClr val="tx1"/>
                </a:solidFill>
              </a:rPr>
              <a:t>		(this is a part of </a:t>
            </a:r>
            <a:r>
              <a:rPr lang="en-US" sz="2400" dirty="0" smtClean="0">
                <a:solidFill>
                  <a:srgbClr val="FF0000"/>
                </a:solidFill>
              </a:rPr>
              <a:t>the </a:t>
            </a:r>
            <a:r>
              <a:rPr lang="en-US" sz="2400" i="1" dirty="0" smtClean="0">
                <a:solidFill>
                  <a:srgbClr val="FF0000"/>
                </a:solidFill>
              </a:rPr>
              <a:t>CELL THEORY </a:t>
            </a:r>
            <a:r>
              <a:rPr lang="en-US" sz="2400" dirty="0" smtClean="0">
                <a:solidFill>
                  <a:srgbClr val="FF0000"/>
                </a:solidFill>
              </a:rPr>
              <a:t>which states:</a:t>
            </a:r>
            <a:br>
              <a:rPr lang="en-US" sz="2400" dirty="0" smtClean="0">
                <a:solidFill>
                  <a:srgbClr val="FF0000"/>
                </a:solidFill>
              </a:rPr>
            </a:br>
            <a:r>
              <a:rPr lang="en-US" sz="2400" dirty="0" smtClean="0">
                <a:solidFill>
                  <a:srgbClr val="FF0000"/>
                </a:solidFill>
              </a:rPr>
              <a:t>			1. all living things are made of cells</a:t>
            </a:r>
            <a:br>
              <a:rPr lang="en-US" sz="2400" dirty="0" smtClean="0">
                <a:solidFill>
                  <a:srgbClr val="FF0000"/>
                </a:solidFill>
              </a:rPr>
            </a:br>
            <a:r>
              <a:rPr lang="en-US" sz="2400" dirty="0" smtClean="0">
                <a:solidFill>
                  <a:srgbClr val="FF0000"/>
                </a:solidFill>
              </a:rPr>
              <a:t>			2. the smallest living thing is a cell</a:t>
            </a:r>
            <a:br>
              <a:rPr lang="en-US" sz="2400" dirty="0" smtClean="0">
                <a:solidFill>
                  <a:srgbClr val="FF0000"/>
                </a:solidFill>
              </a:rPr>
            </a:br>
            <a:r>
              <a:rPr lang="en-US" sz="2400" dirty="0" smtClean="0">
                <a:solidFill>
                  <a:srgbClr val="FF0000"/>
                </a:solidFill>
              </a:rPr>
              <a:t>			3. all cells come from pre-existing cells</a:t>
            </a:r>
            <a:r>
              <a:rPr lang="en-US" sz="2400" dirty="0" smtClean="0">
                <a:solidFill>
                  <a:schemeClr val="tx1"/>
                </a:solidFill>
              </a:rPr>
              <a:t>)</a:t>
            </a:r>
            <a:br>
              <a:rPr lang="en-US" sz="2400" dirty="0" smtClean="0">
                <a:solidFill>
                  <a:schemeClr val="tx1"/>
                </a:solidFill>
              </a:rPr>
            </a:br>
            <a:r>
              <a:rPr lang="en-US" sz="2400" dirty="0" smtClean="0">
                <a:solidFill>
                  <a:schemeClr val="tx1"/>
                </a:solidFill>
              </a:rPr>
              <a:t>	- they are highly organized</a:t>
            </a:r>
            <a:br>
              <a:rPr lang="en-US" sz="2400" dirty="0" smtClean="0">
                <a:solidFill>
                  <a:schemeClr val="tx1"/>
                </a:solidFill>
              </a:rPr>
            </a:br>
            <a:r>
              <a:rPr lang="en-US" sz="2400" dirty="0" smtClean="0">
                <a:solidFill>
                  <a:schemeClr val="tx1"/>
                </a:solidFill>
              </a:rPr>
              <a:t>	- they utilize energy (this is why you eat and breathe)</a:t>
            </a:r>
            <a:br>
              <a:rPr lang="en-US" sz="2400" dirty="0" smtClean="0">
                <a:solidFill>
                  <a:schemeClr val="tx1"/>
                </a:solidFill>
              </a:rPr>
            </a:br>
            <a:r>
              <a:rPr lang="en-US" sz="2400" dirty="0" smtClean="0">
                <a:solidFill>
                  <a:schemeClr val="tx1"/>
                </a:solidFill>
              </a:rPr>
              <a:t>	- they reproduce *</a:t>
            </a:r>
            <a:br>
              <a:rPr lang="en-US" sz="2400" dirty="0" smtClean="0">
                <a:solidFill>
                  <a:schemeClr val="tx1"/>
                </a:solidFill>
              </a:rPr>
            </a:br>
            <a:r>
              <a:rPr lang="en-US" sz="2400" dirty="0" smtClean="0">
                <a:solidFill>
                  <a:schemeClr val="tx1"/>
                </a:solidFill>
              </a:rPr>
              <a:t>	- they evolve *</a:t>
            </a:r>
            <a:br>
              <a:rPr lang="en-US" sz="2400" dirty="0" smtClean="0">
                <a:solidFill>
                  <a:schemeClr val="tx1"/>
                </a:solidFill>
              </a:rPr>
            </a:br>
            <a:r>
              <a:rPr lang="en-US" sz="2400" dirty="0" smtClean="0">
                <a:solidFill>
                  <a:schemeClr val="tx1"/>
                </a:solidFill>
              </a:rPr>
              <a:t>	- they have definite life spans</a:t>
            </a:r>
            <a:br>
              <a:rPr lang="en-US" sz="2400" dirty="0" smtClean="0">
                <a:solidFill>
                  <a:schemeClr val="tx1"/>
                </a:solidFill>
              </a:rPr>
            </a:br>
            <a:r>
              <a:rPr lang="en-US" sz="2400" dirty="0" smtClean="0">
                <a:solidFill>
                  <a:schemeClr val="tx1"/>
                </a:solidFill>
              </a:rPr>
              <a:t>	- they respond to stimuli</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t>
            </a:r>
            <a:endParaRPr lang="en-US" sz="24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chemeClr val="tx1"/>
                </a:solidFill>
              </a:rPr>
              <a:t>Phase contrast microscopy</a:t>
            </a:r>
            <a:endParaRPr lang="en-US" sz="2800" dirty="0">
              <a:solidFill>
                <a:schemeClr val="tx1"/>
              </a:solidFill>
            </a:endParaRPr>
          </a:p>
        </p:txBody>
      </p:sp>
      <p:pic>
        <p:nvPicPr>
          <p:cNvPr id="4" name="Content Placeholder 3" descr="phase.jpg"/>
          <p:cNvPicPr>
            <a:picLocks noGrp="1" noChangeAspect="1"/>
          </p:cNvPicPr>
          <p:nvPr>
            <p:ph idx="1"/>
          </p:nvPr>
        </p:nvPicPr>
        <p:blipFill>
          <a:blip r:embed="rId2" cstate="print"/>
          <a:stretch>
            <a:fillRect/>
          </a:stretch>
        </p:blipFill>
        <p:spPr>
          <a:xfrm>
            <a:off x="2387600" y="2072482"/>
            <a:ext cx="4368800" cy="4114800"/>
          </a:xfrm>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313688"/>
          </a:xfrm>
        </p:spPr>
        <p:txBody>
          <a:bodyPr>
            <a:normAutofit fontScale="90000"/>
          </a:bodyPr>
          <a:lstStyle/>
          <a:p>
            <a:r>
              <a:rPr lang="en-US" sz="2800" dirty="0" smtClean="0">
                <a:solidFill>
                  <a:schemeClr val="tx1"/>
                </a:solidFill>
              </a:rPr>
              <a:t>Fluorescent microscopy</a:t>
            </a:r>
            <a:br>
              <a:rPr lang="en-US" sz="2800" dirty="0" smtClean="0">
                <a:solidFill>
                  <a:schemeClr val="tx1"/>
                </a:solidFill>
              </a:rPr>
            </a:br>
            <a:r>
              <a:rPr lang="en-US" sz="2800" dirty="0" smtClean="0">
                <a:solidFill>
                  <a:schemeClr val="tx1"/>
                </a:solidFill>
              </a:rPr>
              <a:t>	</a:t>
            </a:r>
            <a:r>
              <a:rPr lang="en-US" sz="2000" dirty="0" smtClean="0">
                <a:solidFill>
                  <a:schemeClr val="tx1"/>
                </a:solidFill>
              </a:rPr>
              <a:t>Staining to detect cytomegalovirus- the bright green areas are the virus 			covered with antibodies tagged with a fluorescent  dye that target 			only cytomegalovirus.</a:t>
            </a:r>
            <a:endParaRPr lang="en-US" sz="2000" dirty="0">
              <a:solidFill>
                <a:schemeClr val="tx1"/>
              </a:solidFill>
            </a:endParaRPr>
          </a:p>
        </p:txBody>
      </p:sp>
      <p:pic>
        <p:nvPicPr>
          <p:cNvPr id="4" name="Content Placeholder 3" descr="180px-Dividing_Cell_Fluorescence.jpg"/>
          <p:cNvPicPr>
            <a:picLocks noGrp="1" noChangeAspect="1"/>
          </p:cNvPicPr>
          <p:nvPr>
            <p:ph idx="1"/>
          </p:nvPr>
        </p:nvPicPr>
        <p:blipFill>
          <a:blip r:embed="rId2" cstate="print"/>
          <a:stretch>
            <a:fillRect/>
          </a:stretch>
        </p:blipFill>
        <p:spPr>
          <a:xfrm>
            <a:off x="2286000" y="2286001"/>
            <a:ext cx="4343400" cy="2934737"/>
          </a:xfrm>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04088"/>
            <a:ext cx="8305800" cy="5544312"/>
          </a:xfrm>
        </p:spPr>
        <p:txBody>
          <a:bodyPr>
            <a:normAutofit fontScale="90000"/>
          </a:bodyPr>
          <a:lstStyle/>
          <a:p>
            <a:r>
              <a:rPr lang="en-US" sz="2800" dirty="0" smtClean="0">
                <a:solidFill>
                  <a:schemeClr val="tx1"/>
                </a:solidFill>
              </a:rPr>
              <a:t>C) </a:t>
            </a:r>
            <a:r>
              <a:rPr lang="en-US" sz="2800" dirty="0" smtClean="0">
                <a:solidFill>
                  <a:srgbClr val="0000FF"/>
                </a:solidFill>
              </a:rPr>
              <a:t>ELECTRON MICROSCOPES</a:t>
            </a:r>
            <a:br>
              <a:rPr lang="en-US" sz="2800" dirty="0" smtClean="0">
                <a:solidFill>
                  <a:srgbClr val="0000FF"/>
                </a:solidFill>
              </a:rPr>
            </a:br>
            <a:r>
              <a:rPr lang="en-US" sz="2800" dirty="0" smtClean="0">
                <a:solidFill>
                  <a:schemeClr val="tx1"/>
                </a:solidFill>
              </a:rPr>
              <a:t>	</a:t>
            </a:r>
            <a:r>
              <a:rPr lang="en-US" sz="2400" dirty="0" smtClean="0">
                <a:solidFill>
                  <a:schemeClr val="tx1"/>
                </a:solidFill>
              </a:rPr>
              <a:t>- electromagnets replace glass lenses, specimens may need </a:t>
            </a:r>
            <a:br>
              <a:rPr lang="en-US" sz="2400" dirty="0" smtClean="0">
                <a:solidFill>
                  <a:schemeClr val="tx1"/>
                </a:solidFill>
              </a:rPr>
            </a:br>
            <a:r>
              <a:rPr lang="en-US" sz="2400" dirty="0" smtClean="0">
                <a:solidFill>
                  <a:schemeClr val="tx1"/>
                </a:solidFill>
              </a:rPr>
              <a:t>		to be thin sectioned and they are in a vacuum (the</a:t>
            </a:r>
            <a:br>
              <a:rPr lang="en-US" sz="2400" dirty="0" smtClean="0">
                <a:solidFill>
                  <a:schemeClr val="tx1"/>
                </a:solidFill>
              </a:rPr>
            </a:br>
            <a:r>
              <a:rPr lang="en-US" sz="2400" dirty="0" smtClean="0">
                <a:solidFill>
                  <a:schemeClr val="tx1"/>
                </a:solidFill>
              </a:rPr>
              <a:t>		specimen is dead)</a:t>
            </a:r>
            <a:br>
              <a:rPr lang="en-US" sz="2400" dirty="0" smtClean="0">
                <a:solidFill>
                  <a:schemeClr val="tx1"/>
                </a:solidFill>
              </a:rPr>
            </a:br>
            <a:r>
              <a:rPr lang="en-US" sz="2400" dirty="0" smtClean="0">
                <a:solidFill>
                  <a:schemeClr val="tx1"/>
                </a:solidFill>
              </a:rPr>
              <a:t>	</a:t>
            </a:r>
            <a:br>
              <a:rPr lang="en-US" sz="2400" dirty="0" smtClean="0">
                <a:solidFill>
                  <a:schemeClr val="tx1"/>
                </a:solidFill>
              </a:rPr>
            </a:br>
            <a:r>
              <a:rPr lang="en-US" sz="2400" dirty="0" smtClean="0">
                <a:solidFill>
                  <a:schemeClr val="tx1"/>
                </a:solidFill>
              </a:rPr>
              <a:t>	- TEM (transmission electron microscope)</a:t>
            </a:r>
            <a:br>
              <a:rPr lang="en-US" sz="2400" dirty="0" smtClean="0">
                <a:solidFill>
                  <a:schemeClr val="tx1"/>
                </a:solidFill>
              </a:rPr>
            </a:br>
            <a:r>
              <a:rPr lang="en-US" sz="2400" dirty="0" smtClean="0">
                <a:solidFill>
                  <a:schemeClr val="tx1"/>
                </a:solidFill>
              </a:rPr>
              <a:t>		- used to see </a:t>
            </a:r>
            <a:r>
              <a:rPr lang="en-US" sz="2400" dirty="0" smtClean="0">
                <a:solidFill>
                  <a:srgbClr val="FF0000"/>
                </a:solidFill>
              </a:rPr>
              <a:t>internal details </a:t>
            </a:r>
            <a:r>
              <a:rPr lang="en-US" sz="2400" dirty="0" smtClean="0">
                <a:solidFill>
                  <a:schemeClr val="tx1"/>
                </a:solidFill>
              </a:rPr>
              <a:t>of cells and organelles</a:t>
            </a:r>
            <a:br>
              <a:rPr lang="en-US" sz="2400" dirty="0" smtClean="0">
                <a:solidFill>
                  <a:schemeClr val="tx1"/>
                </a:solidFill>
              </a:rPr>
            </a:br>
            <a:r>
              <a:rPr lang="en-US" sz="2400" dirty="0" smtClean="0">
                <a:solidFill>
                  <a:schemeClr val="tx1"/>
                </a:solidFill>
              </a:rPr>
              <a:t>		and to see viruses</a:t>
            </a:r>
            <a:br>
              <a:rPr lang="en-US" sz="2400" dirty="0" smtClean="0">
                <a:solidFill>
                  <a:schemeClr val="tx1"/>
                </a:solidFill>
              </a:rPr>
            </a:br>
            <a:r>
              <a:rPr lang="en-US" sz="2400" dirty="0" smtClean="0">
                <a:solidFill>
                  <a:schemeClr val="tx1"/>
                </a:solidFill>
              </a:rPr>
              <a:t>		- can magnify up to 100,000,000 X </a:t>
            </a:r>
            <a:r>
              <a:rPr lang="en-US" sz="2400" dirty="0" smtClean="0">
                <a:solidFill>
                  <a:srgbClr val="FF0000"/>
                </a:solidFill>
              </a:rPr>
              <a:t>(0.5nm resolution)</a:t>
            </a:r>
            <a:br>
              <a:rPr lang="en-US" sz="2400" dirty="0" smtClean="0">
                <a:solidFill>
                  <a:srgbClr val="FF0000"/>
                </a:solidFill>
              </a:rPr>
            </a:br>
            <a:r>
              <a:rPr lang="en-US" sz="2400" dirty="0" smtClean="0">
                <a:solidFill>
                  <a:schemeClr val="tx1"/>
                </a:solidFill>
              </a:rPr>
              <a:t>   </a:t>
            </a:r>
            <a:br>
              <a:rPr lang="en-US" sz="2400" dirty="0" smtClean="0">
                <a:solidFill>
                  <a:schemeClr val="tx1"/>
                </a:solidFill>
              </a:rPr>
            </a:br>
            <a:r>
              <a:rPr lang="en-US" sz="2400" dirty="0" smtClean="0">
                <a:solidFill>
                  <a:schemeClr val="tx1"/>
                </a:solidFill>
              </a:rPr>
              <a:t>	- SEM (scanning electron microscope)</a:t>
            </a:r>
            <a:br>
              <a:rPr lang="en-US" sz="2400" dirty="0" smtClean="0">
                <a:solidFill>
                  <a:schemeClr val="tx1"/>
                </a:solidFill>
              </a:rPr>
            </a:br>
            <a:r>
              <a:rPr lang="en-US" sz="2400" dirty="0" smtClean="0">
                <a:solidFill>
                  <a:schemeClr val="tx1"/>
                </a:solidFill>
              </a:rPr>
              <a:t>		- used to see the </a:t>
            </a:r>
            <a:r>
              <a:rPr lang="en-US" sz="2400" dirty="0" smtClean="0">
                <a:solidFill>
                  <a:srgbClr val="FF0000"/>
                </a:solidFill>
              </a:rPr>
              <a:t>surfaces of specimens </a:t>
            </a:r>
            <a:r>
              <a:rPr lang="en-US" sz="2400" dirty="0" smtClean="0">
                <a:solidFill>
                  <a:schemeClr val="tx1"/>
                </a:solidFill>
              </a:rPr>
              <a:t>in a “3D” 		like appearance; can also see viruses</a:t>
            </a:r>
            <a:br>
              <a:rPr lang="en-US" sz="2400" dirty="0" smtClean="0">
                <a:solidFill>
                  <a:schemeClr val="tx1"/>
                </a:solidFill>
              </a:rPr>
            </a:br>
            <a:r>
              <a:rPr lang="en-US" sz="2400" dirty="0" smtClean="0">
                <a:solidFill>
                  <a:schemeClr val="tx1"/>
                </a:solidFill>
              </a:rPr>
              <a:t>		- can magnify up to approximately 100,000,000 X </a:t>
            </a:r>
            <a:r>
              <a:rPr lang="en-US" sz="2400" dirty="0" smtClean="0">
                <a:solidFill>
                  <a:srgbClr val="FF0000"/>
                </a:solidFill>
              </a:rPr>
              <a:t>(10nm</a:t>
            </a:r>
            <a:br>
              <a:rPr lang="en-US" sz="2400" dirty="0" smtClean="0">
                <a:solidFill>
                  <a:srgbClr val="FF0000"/>
                </a:solidFill>
              </a:rPr>
            </a:br>
            <a:r>
              <a:rPr lang="en-US" sz="2400" dirty="0">
                <a:solidFill>
                  <a:srgbClr val="FF0000"/>
                </a:solidFill>
              </a:rPr>
              <a:t> </a:t>
            </a:r>
            <a:r>
              <a:rPr lang="en-US" sz="2400" dirty="0" smtClean="0">
                <a:solidFill>
                  <a:srgbClr val="FF0000"/>
                </a:solidFill>
              </a:rPr>
              <a:t>                             resolution)</a:t>
            </a:r>
            <a:br>
              <a:rPr lang="en-US" sz="2400" dirty="0" smtClean="0">
                <a:solidFill>
                  <a:srgbClr val="FF0000"/>
                </a:solidFill>
              </a:rPr>
            </a:br>
            <a:r>
              <a:rPr lang="en-US" sz="2400" dirty="0" smtClean="0">
                <a:solidFill>
                  <a:srgbClr val="FF0000"/>
                </a:solidFill>
              </a:rPr>
              <a:t/>
            </a:r>
            <a:br>
              <a:rPr lang="en-US" sz="2400" dirty="0" smtClean="0">
                <a:solidFill>
                  <a:srgbClr val="FF0000"/>
                </a:solidFill>
              </a:rPr>
            </a:br>
            <a:endParaRPr lang="en-US" sz="28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smtClean="0">
                <a:solidFill>
                  <a:schemeClr val="tx1"/>
                </a:solidFill>
              </a:rPr>
              <a:t>Electron microscopes</a:t>
            </a:r>
            <a:br>
              <a:rPr lang="en-US" sz="2800" smtClean="0">
                <a:solidFill>
                  <a:schemeClr val="tx1"/>
                </a:solidFill>
              </a:rPr>
            </a:br>
            <a:endParaRPr lang="en-US" sz="2800" dirty="0">
              <a:solidFill>
                <a:schemeClr val="tx1"/>
              </a:solidFill>
            </a:endParaRPr>
          </a:p>
        </p:txBody>
      </p:sp>
      <p:pic>
        <p:nvPicPr>
          <p:cNvPr id="4" name="Content Placeholder 3" descr="electron micro.jpg"/>
          <p:cNvPicPr>
            <a:picLocks noGrp="1" noChangeAspect="1"/>
          </p:cNvPicPr>
          <p:nvPr>
            <p:ph idx="1"/>
          </p:nvPr>
        </p:nvPicPr>
        <p:blipFill>
          <a:blip r:embed="rId2" cstate="print"/>
          <a:stretch>
            <a:fillRect/>
          </a:stretch>
        </p:blipFill>
        <p:spPr>
          <a:xfrm>
            <a:off x="3113719" y="1935164"/>
            <a:ext cx="2916569" cy="4389437"/>
          </a:xfrm>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smtClean="0">
                <a:solidFill>
                  <a:schemeClr val="tx1"/>
                </a:solidFill>
              </a:rPr>
              <a:t>TEM micrograph                        SEM micrograph</a:t>
            </a:r>
            <a:endParaRPr lang="en-US" sz="2800" dirty="0">
              <a:solidFill>
                <a:schemeClr val="tx1"/>
              </a:solidFill>
            </a:endParaRPr>
          </a:p>
        </p:txBody>
      </p:sp>
      <p:pic>
        <p:nvPicPr>
          <p:cNvPr id="7" name="Content Placeholder 6" descr="TEM golgi.jpg"/>
          <p:cNvPicPr>
            <a:picLocks noGrp="1" noChangeAspect="1"/>
          </p:cNvPicPr>
          <p:nvPr>
            <p:ph sz="half" idx="1"/>
          </p:nvPr>
        </p:nvPicPr>
        <p:blipFill>
          <a:blip r:embed="rId2" cstate="print"/>
          <a:stretch>
            <a:fillRect/>
          </a:stretch>
        </p:blipFill>
        <p:spPr>
          <a:xfrm>
            <a:off x="457200" y="2287406"/>
            <a:ext cx="4038600" cy="3700828"/>
          </a:xfrm>
        </p:spPr>
      </p:pic>
      <p:pic>
        <p:nvPicPr>
          <p:cNvPr id="8" name="Content Placeholder 7" descr="sem8.jpg"/>
          <p:cNvPicPr>
            <a:picLocks noGrp="1" noChangeAspect="1"/>
          </p:cNvPicPr>
          <p:nvPr>
            <p:ph sz="half" idx="2"/>
          </p:nvPr>
        </p:nvPicPr>
        <p:blipFill>
          <a:blip r:embed="rId3" cstate="print"/>
          <a:stretch>
            <a:fillRect/>
          </a:stretch>
        </p:blipFill>
        <p:spPr>
          <a:xfrm>
            <a:off x="4648200" y="2286003"/>
            <a:ext cx="4038600" cy="3386488"/>
          </a:xfr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MS PGothic" charset="0"/>
              </a:rPr>
              <a:t>The Scope of Microbiology</a:t>
            </a:r>
            <a:endParaRPr lang="en-US" dirty="0"/>
          </a:p>
        </p:txBody>
      </p:sp>
      <p:pic>
        <p:nvPicPr>
          <p:cNvPr id="4" name="Picture 9" descr="cow02435_t01_0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81202"/>
            <a:ext cx="7365820"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9712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MS PGothic" charset="0"/>
              </a:rPr>
              <a:t>The Scope of Microbiology</a:t>
            </a:r>
            <a:endParaRPr lang="en-US" dirty="0"/>
          </a:p>
        </p:txBody>
      </p:sp>
      <p:pic>
        <p:nvPicPr>
          <p:cNvPr id="3" name="Picture 5" descr="cow02435_t01_01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905000"/>
            <a:ext cx="6934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006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5772912"/>
          </a:xfrm>
        </p:spPr>
        <p:txBody>
          <a:bodyPr>
            <a:normAutofit fontScale="90000"/>
          </a:bodyPr>
          <a:lstStyle/>
          <a:p>
            <a:r>
              <a:rPr lang="en-US" sz="4000" dirty="0" smtClean="0">
                <a:solidFill>
                  <a:srgbClr val="002060"/>
                </a:solidFill>
              </a:rPr>
              <a:t/>
            </a:r>
            <a:br>
              <a:rPr lang="en-US" sz="4000" dirty="0" smtClean="0">
                <a:solidFill>
                  <a:srgbClr val="002060"/>
                </a:solidFill>
              </a:rPr>
            </a:br>
            <a:r>
              <a:rPr lang="en-US" sz="4000" dirty="0">
                <a:solidFill>
                  <a:srgbClr val="002060"/>
                </a:solidFill>
              </a:rPr>
              <a:t/>
            </a:r>
            <a:br>
              <a:rPr lang="en-US" sz="4000" dirty="0">
                <a:solidFill>
                  <a:srgbClr val="002060"/>
                </a:solidFill>
              </a:rPr>
            </a:br>
            <a:r>
              <a:rPr lang="en-US" sz="4000" dirty="0" smtClean="0">
                <a:solidFill>
                  <a:srgbClr val="002060"/>
                </a:solidFill>
              </a:rPr>
              <a:t/>
            </a:r>
            <a:br>
              <a:rPr lang="en-US" sz="4000" dirty="0" smtClean="0">
                <a:solidFill>
                  <a:srgbClr val="002060"/>
                </a:solidFill>
              </a:rPr>
            </a:br>
            <a:r>
              <a:rPr lang="en-US" sz="4000" dirty="0" smtClean="0">
                <a:solidFill>
                  <a:srgbClr val="002060"/>
                </a:solidFill>
              </a:rPr>
              <a:t>B. </a:t>
            </a:r>
            <a:r>
              <a:rPr lang="en-US" sz="4000" dirty="0" smtClean="0">
                <a:solidFill>
                  <a:srgbClr val="0000FF"/>
                </a:solidFill>
              </a:rPr>
              <a:t>Why Do People Study Microbiology?</a:t>
            </a:r>
            <a:br>
              <a:rPr lang="en-US" sz="4000" dirty="0" smtClean="0">
                <a:solidFill>
                  <a:srgbClr val="0000FF"/>
                </a:solidFill>
              </a:rPr>
            </a:br>
            <a:r>
              <a:rPr lang="en-US" sz="4000" dirty="0" smtClean="0">
                <a:solidFill>
                  <a:srgbClr val="0000FF"/>
                </a:solidFill>
              </a:rPr>
              <a:t/>
            </a:r>
            <a:br>
              <a:rPr lang="en-US" sz="4000" dirty="0" smtClean="0">
                <a:solidFill>
                  <a:srgbClr val="0000FF"/>
                </a:solidFill>
              </a:rPr>
            </a:br>
            <a:r>
              <a:rPr lang="en-US" sz="2400" dirty="0" smtClean="0">
                <a:solidFill>
                  <a:srgbClr val="002060"/>
                </a:solidFill>
              </a:rPr>
              <a:t>	</a:t>
            </a:r>
            <a:r>
              <a:rPr lang="en-US" sz="2400" dirty="0" smtClean="0">
                <a:solidFill>
                  <a:schemeClr val="tx1"/>
                </a:solidFill>
              </a:rPr>
              <a:t>1.  Should our goal be to eliminate all microbes from the 			planet?</a:t>
            </a:r>
            <a:br>
              <a:rPr lang="en-US" sz="2400" dirty="0" smtClean="0">
                <a:solidFill>
                  <a:schemeClr val="tx1"/>
                </a:solidFill>
              </a:rPr>
            </a:br>
            <a:r>
              <a:rPr lang="en-US" sz="2400" dirty="0" smtClean="0">
                <a:solidFill>
                  <a:schemeClr val="tx1"/>
                </a:solidFill>
              </a:rPr>
              <a:t>	</a:t>
            </a:r>
            <a:br>
              <a:rPr lang="en-US" sz="2400" dirty="0" smtClean="0">
                <a:solidFill>
                  <a:schemeClr val="tx1"/>
                </a:solidFill>
              </a:rPr>
            </a:br>
            <a:r>
              <a:rPr lang="en-US" sz="2400" dirty="0" smtClean="0">
                <a:solidFill>
                  <a:schemeClr val="tx1"/>
                </a:solidFill>
              </a:rPr>
              <a:t>		</a:t>
            </a:r>
            <a:r>
              <a:rPr lang="en-US" sz="2400" dirty="0" smtClean="0">
                <a:solidFill>
                  <a:srgbClr val="FF0000"/>
                </a:solidFill>
              </a:rPr>
              <a:t>If we eliminated our </a:t>
            </a:r>
            <a:r>
              <a:rPr lang="en-US" sz="2400" b="1" u="sng" dirty="0" smtClean="0">
                <a:solidFill>
                  <a:srgbClr val="FF0000"/>
                </a:solidFill>
              </a:rPr>
              <a:t>normal bacterial flora </a:t>
            </a:r>
            <a:r>
              <a:rPr lang="en-US" sz="2400" dirty="0" smtClean="0">
                <a:solidFill>
                  <a:srgbClr val="FF0000"/>
                </a:solidFill>
              </a:rPr>
              <a:t>would 				there be a consequence?</a:t>
            </a:r>
            <a:br>
              <a:rPr lang="en-US" sz="2400" dirty="0" smtClean="0">
                <a:solidFill>
                  <a:srgbClr val="FF0000"/>
                </a:solidFill>
              </a:rPr>
            </a:br>
            <a:r>
              <a:rPr lang="en-US" sz="2400" dirty="0" smtClean="0">
                <a:solidFill>
                  <a:srgbClr val="FF0000"/>
                </a:solidFill>
              </a:rPr>
              <a:t/>
            </a:r>
            <a:br>
              <a:rPr lang="en-US" sz="2400" dirty="0" smtClean="0">
                <a:solidFill>
                  <a:srgbClr val="FF0000"/>
                </a:solidFill>
              </a:rPr>
            </a:br>
            <a:r>
              <a:rPr lang="en-US" sz="2400" dirty="0" smtClean="0">
                <a:solidFill>
                  <a:srgbClr val="FF0000"/>
                </a:solidFill>
              </a:rPr>
              <a:t>		If we eliminated </a:t>
            </a:r>
            <a:r>
              <a:rPr lang="en-US" sz="2400" b="1" u="sng" dirty="0" smtClean="0">
                <a:solidFill>
                  <a:srgbClr val="FF0000"/>
                </a:solidFill>
              </a:rPr>
              <a:t>saprophytic bacteria and fungi</a:t>
            </a:r>
            <a:r>
              <a:rPr lang="en-US" sz="2400" dirty="0" smtClean="0">
                <a:solidFill>
                  <a:srgbClr val="FF0000"/>
                </a:solidFill>
              </a:rPr>
              <a:t>, 				would there be a consequence?</a:t>
            </a:r>
            <a:br>
              <a:rPr lang="en-US" sz="2400" dirty="0" smtClean="0">
                <a:solidFill>
                  <a:srgbClr val="FF0000"/>
                </a:solidFill>
              </a:rPr>
            </a:br>
            <a:r>
              <a:rPr lang="en-US" sz="2400" dirty="0" smtClean="0">
                <a:solidFill>
                  <a:srgbClr val="FF0000"/>
                </a:solidFill>
              </a:rPr>
              <a:t/>
            </a:r>
            <a:br>
              <a:rPr lang="en-US" sz="2400" dirty="0" smtClean="0">
                <a:solidFill>
                  <a:srgbClr val="FF0000"/>
                </a:solidFill>
              </a:rPr>
            </a:br>
            <a:r>
              <a:rPr lang="en-US" sz="2400" dirty="0" smtClean="0">
                <a:solidFill>
                  <a:srgbClr val="FF0000"/>
                </a:solidFill>
              </a:rPr>
              <a:t>		</a:t>
            </a:r>
            <a:r>
              <a:rPr lang="en-US" sz="2400" dirty="0" smtClean="0">
                <a:solidFill>
                  <a:schemeClr val="tx1"/>
                </a:solidFill>
              </a:rPr>
              <a:t>People have studied microbes out of curiosity to find out 		why they are here and what they do;  in so doing, we 		               have found out that life on our planet depends upon 		               microbes.</a:t>
            </a:r>
            <a:r>
              <a:rPr lang="en-US" sz="2400" dirty="0" smtClean="0">
                <a:solidFill>
                  <a:srgbClr val="FF0000"/>
                </a:solidFill>
              </a:rPr>
              <a:t/>
            </a:r>
            <a:br>
              <a:rPr lang="en-US" sz="2400" dirty="0" smtClean="0">
                <a:solidFill>
                  <a:srgbClr val="FF0000"/>
                </a:solidFill>
              </a:rPr>
            </a:br>
            <a:r>
              <a:rPr lang="en-US" sz="2400" dirty="0" smtClean="0">
                <a:solidFill>
                  <a:srgbClr val="FF0000"/>
                </a:solidFill>
              </a:rPr>
              <a:t/>
            </a:r>
            <a:br>
              <a:rPr lang="en-US" sz="2400" dirty="0" smtClean="0">
                <a:solidFill>
                  <a:srgbClr val="FF0000"/>
                </a:solidFill>
              </a:rPr>
            </a:br>
            <a:endParaRPr lang="en-US" sz="2400" dirty="0">
              <a:solidFill>
                <a:srgbClr val="002060"/>
              </a:solidFill>
            </a:endParaRPr>
          </a:p>
        </p:txBody>
      </p:sp>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1454</TotalTime>
  <Words>297</Words>
  <Application>Microsoft Macintosh PowerPoint</Application>
  <PresentationFormat>On-screen Show (4:3)</PresentationFormat>
  <Paragraphs>70</Paragraphs>
  <Slides>64</Slides>
  <Notes>0</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Flow</vt:lpstr>
      <vt:lpstr>Lecture Test 1 Packet</vt:lpstr>
      <vt:lpstr>A. What is microbiology?   - it is the study of organisms that are too small to be seen    with the naked eye; the study of microbes or    microorganisms   - “bugs” and “germs” are terms usually used by the     media to describe microorganisms,                    but these are NOT generally used by                                                      microbiologists any more.                           </vt:lpstr>
      <vt:lpstr>Examples of organisms studied by microbiologists:   - viruses  - bacteria  - protozoa  - algae  - fungi  - invertebrate animals (worms and insects)     </vt:lpstr>
      <vt:lpstr>All of the examples above are currently considered to be living things (organisms) except perhaps one; EXPLAIN*:   VIRUSES do not currently belong to any of the kingdoms of    living organisms and they do NOT show all of the              characteristics we typically think of when               describing an organism.       Viruses:  noncellular, parasitic, protein-coated genetic elements </vt:lpstr>
      <vt:lpstr>A Bacteriophage Virus  - viruses have no cell parts; there is no cell membrane, cell wall,    ribosomes nor organelles (You don’t treat viral infections    with antibiotics because of this).    - they also never have DNA and RNA, only DNA OR RNA.</vt:lpstr>
      <vt:lpstr>What are the characteristics usually seen in living things?   - they are made of cells    (this is a part of the CELL THEORY which states:    1. all living things are made of cells    2. the smallest living thing is a cell    3. all cells come from pre-existing cells)  - they are highly organized  - they utilize energy (this is why you eat and breathe)  - they reproduce *  - they evolve *  - they have definite life spans  - they respond to stimuli     </vt:lpstr>
      <vt:lpstr>The Scope of Microbiology</vt:lpstr>
      <vt:lpstr>The Scope of Microbiology</vt:lpstr>
      <vt:lpstr>   B. Why Do People Study Microbiology?   1.  Should our goal be to eliminate all microbes from the    planet?     If we eliminated our normal bacterial flora would     there be a consequence?    If we eliminated saprophytic bacteria and fungi,     would there be a consequence?    People have studied microbes out of curiosity to find out   why they are here and what they do;  in so doing, we                  have found out that life on our planet depends upon                  microbes.  </vt:lpstr>
      <vt:lpstr> 2.  People study microbiology because it has practical $$$$   applications in industry $$$$.    The Food Preparation Industry-                                         packaged, processed and restaurant foods                companies are all interested in knowing how                                         microbes will affect their food and the                                          people who eat it.        </vt:lpstr>
      <vt:lpstr> The Microbial Fermentation Industry makes:   bread (Saccharomyces spp.)   beer (Saccharomyces spp.)   wine (Saccharomyces spp.)   vegetables- sauerkraut, pickles, soy sauce, tofu,     poi, olives and chocolate    vinegar (Saccharomyces and Acetobacter)   fermented milk products such as yogurt      (Streptococcus thermophilus and      Lactobacillus bulgaricus), cheeses,                 sour cream, buttermilk  </vt:lpstr>
      <vt:lpstr> SINGLE CELL PROTEIN sources- Spirulina (Cyanobacteria)     INDUSTRIAL PRODUCTS   Pharmaceuticals   Food additives   Enzymes   Bioengineering of transgenic plants and animals to produce                   hundreds of products   Mining   Biofuels and Industrial Products      Biodeterioration is another concern for many industries     because microbes can destroy the products                                     that they sell.  </vt:lpstr>
      <vt:lpstr> SOIL FERTILITY   - farming depends upon microorganisms   WASTE DISPOSAL and POTABLE WATER   - sewage treatment and water treatment requires a      knowledge of microbes   BIOREMEDIATION   - an “up and coming” industry that attempts to find microbes                     which can be used to solve environmental problems                                 eg: restore stability or to clean up toxic pollutants                                        </vt:lpstr>
      <vt:lpstr> 3. Microbes are easy to study and are used for RESEARCH       PURPOSES.    - microbes are small, simple, inexpensive, reproduce      rapidly and are adaptable    - the biochemistry and genetics of all living                   organisms is basically the same    - much of current technology depends upon the                  research done using microbes    </vt:lpstr>
      <vt:lpstr> 4. You will be microbiologists for the rest of your lives as    HEALTH PROFESSIONALS!    - treatment (tx) of infectious diseases makes your                    knowledge of microbial pathogens crucial to the                   care of your patients and to yourself, your family and                                your friends.    - prevention (px) of the spread of disease is         mandatory in the medical professions.    - tx of immunocompromised patients is becoming                    more common for a variety of reasons and you must                                 think about aseptic technique!   </vt:lpstr>
      <vt:lpstr> You will need to understand the epidemiology of disease  and be familiar with the following organizations involved in               confining the spread of infectious diseases:    CDC = Centers for Disease Control and Prevention    www.cdc.gov    NIH = National Institute of Health    WHO = World Health Organization    USPHS = United States Public Health Service  </vt:lpstr>
      <vt:lpstr>Characteristics of Microbes   Prokaryotes: have no defined nucleus or membrane bound    organelles; they include:    - bacteria and cyanobacteria (blue green      algae)   Eukaryotes: have a defined nucleus and membrane bound    organelles; they include:    - protists, fungi, plants and animals    </vt:lpstr>
      <vt:lpstr>Prokaryotic cells </vt:lpstr>
      <vt:lpstr>Eukaryotic Cells </vt:lpstr>
      <vt:lpstr> Most microbes, such as bacteria, are measured in    micrometers (μmeters) (microns); one micrometer   is one millionth of a meter.   Some helminths (worms) are measured in millimeters (mm)   which is one thousandth of a meter.   Viruses are measured in nanometers (nm) which is one   billionth of a meter.    </vt:lpstr>
      <vt:lpstr> ARE MOST MICROBES HARMFUL or HELPFUL??    - most microbes are free living in the environment,      many are saprophytes (decomposers)    - only a small percentage are parasites that live off       of a host    - you live with your own microbial flora      (the helpful microbes that live on and in you)   </vt:lpstr>
      <vt:lpstr>C.  CLASSIFICATION of MICROORGANISMS   Why is the guinea pig called Cavia porcellus, your dog is  called Canis familiaris and your cat called Felis domesticus  by scientists?   Scientific names are much preferred over common names  by scientists because they show relationships between  organisms and they are uniform around the world to                prevent confusion.     </vt:lpstr>
      <vt:lpstr>YOUR SCIENTIFIC NAME is  Homo sapiens.   The system of naming organisms with 2 words was developed by a Swedish scientist named Carolus Linnaeus and is called binomial nomenclature.    The first name of any scientific name is called  the genus name and it is underlined and the first letter is capitalized; the second name of any scientific name is the species name and it is all in lower case but also underlined.   The underlining can be excused if the names are written in italics.   E. coli, Treponema pallidum, Borrelia burgdorferi    </vt:lpstr>
      <vt:lpstr>There are three DOMAINS into which all living things are classified:    ARCHEA (Kingdom Archaebacteria)   BACTERIA (Kingdom Eubacteria)   EUKARYA              (Kingdoms Protista, Fungi, Plantae and Animalia)      </vt:lpstr>
      <vt:lpstr>PowerPoint Presentation</vt:lpstr>
      <vt:lpstr>Within the three domains, currently there are different ways to classify organisms into kingdoms.   KPCOFGS   Kingdom  Phylum (= Divisions in the Plant Kingdom)  Class  Order  Family  Genus  Species       - subspecies, strains, serovars, serotypes  </vt:lpstr>
      <vt:lpstr>Classification of Humans</vt:lpstr>
      <vt:lpstr>We will refer to the 6 kingdom system of classifying living  things, but other systems do exist and one day  viruses may be included in their own kingdom.  KINGDOM EUBACTERIA  - along with the bacteria in the kingdom Archaebacteria,    these bacteria were formerly in one kingdom    called the kingdom Monera   - unicellular prokaryotes  - examples include: bacteria, cyanobacteria (formerly     blue-green algae) </vt:lpstr>
      <vt:lpstr>Spirulina is a cyanobacterium, high in nutrients and sold in health food stores in tablet form. </vt:lpstr>
      <vt:lpstr>Oscillatoria (cyanobacteria)</vt:lpstr>
      <vt:lpstr>KINGDOM ARCHAEBACTERIA    - unicellular prokaryotes with unique cell    walls that live in harsh environments    (extremophiles)   - they may have been related to earth’s earliest     organisms   - examples include: thermophiles, halophiles     and methanogens     </vt:lpstr>
      <vt:lpstr>PowerPoint Presentation</vt:lpstr>
      <vt:lpstr>KINGDOM PROTISTA   - unicellular eukaryotes  - examples include: algae, protozoa (amoeba, paramecia)     euglena      </vt:lpstr>
      <vt:lpstr>Amoeba </vt:lpstr>
      <vt:lpstr>Paramecium </vt:lpstr>
      <vt:lpstr>Giardia lamblia </vt:lpstr>
      <vt:lpstr>Plasmodium within RBC’s</vt:lpstr>
      <vt:lpstr>Volvox</vt:lpstr>
      <vt:lpstr>Spirogyra</vt:lpstr>
      <vt:lpstr>Diatoms</vt:lpstr>
      <vt:lpstr>Euglena</vt:lpstr>
      <vt:lpstr>KINGDOM FUNGI   - multicellular (except yeast), eukaryotic, nonmotile,   absorptive heterotrophs  - examples include: yeast, mold, mildew, mushrooms,      thrush, ringworm,          </vt:lpstr>
      <vt:lpstr>Saccharomyces cerevisiae (yeast)</vt:lpstr>
      <vt:lpstr>Penicillium</vt:lpstr>
      <vt:lpstr>Aspergillus </vt:lpstr>
      <vt:lpstr>Rhizopus</vt:lpstr>
      <vt:lpstr>KINGDOM PLANTAE   - multicellular, eukaryotic, nonmotile, photoautotrophs  - examples include: mosses, ferns, cone bearing plants,     flowering plants      </vt:lpstr>
      <vt:lpstr>KINGDOM ANIMALIA   - multicellular, eukaryotic, motile (at some stage in their   life cycle), ingestive heterotrophs  - examples include: invertebrates (insects, worms)             vertebrates (fish, amphibians, reptiles,       birds, mammals)     </vt:lpstr>
      <vt:lpstr>THE HISTORY of MICROBIOLOGY</vt:lpstr>
      <vt:lpstr>The advances in microbiology are the compiled efforts of many  scientists whose cumulative efforts have allowed us to be  where we are today in our knowledge and use of  microorganisms.  About 400 years ago, microbiology didn’t exist, it was a mystery;   they did though believe in concepts like ABIOGENESIS!!   ABIOGENESIS (spontaneous generation) is the theory that    living organisms don’t always have to come from    other living organisms.   </vt:lpstr>
      <vt:lpstr>PowerPoint Presentation</vt:lpstr>
      <vt:lpstr>The first important advancement needed to study  microbiology was the development of the  microscope.  In the late 1500’s, Zaccharias Jannsen was credited with developing  the first compound light microscope; unfortunately these  microscopes lacked one important feature critical to a good  microscope.  All good microscopes must have:  a) good magnification: the ability to make an object appear        larger   b) good resolution: the ability to see 2 objects, which are  close together, as 2 distinct objects and not as one object   (we refer to this as CLARITY or lack of blurriness) </vt:lpstr>
      <vt:lpstr>The early Jannsen microscopes lacked resolution.  This problem was amazingly corrected by famous astronomers  such as Galileo and Kepler, who transferred their ability to  make lenses from telescopes to make lenses for  microscopes which had good resolution.      </vt:lpstr>
      <vt:lpstr>THERE ARE BASICALLY 3 TYPES of MICROSCOPES</vt:lpstr>
      <vt:lpstr>B) COMPOUND LIGHT MICROSCOPES   - have 2 or more glass lenses in sequence that are used to    look through.  - the total magnifying power of a compound light     microscope is determined by:   multiplying the ocular lens power X the objective     lens power.  - the maximum magnification with a compound light     microscope is about 2,000X.   - most microscopic specimens that we see under a compound    light microscope need to be stained to see them;    staining adds color to normally colorless bacteria but it    also KILLS the bacteria.  </vt:lpstr>
      <vt:lpstr> There are several types of compound light microscopes:   a) bright field    - the typical lab microscope   b) phase contrast    - allows better visualization of intracellular    detail, cilia, and flagella moving  in LIVE specimens   c) dark field    - allows us to see difficult to stain microbes    and allows the detection of motility    (syphilis used to be diagnosed with     this type of microscope)   d) fluorescent    - commonly used in diagnostic microbiology    and serology (the study of antibodies     and antigens in serum and other body     fluids) </vt:lpstr>
      <vt:lpstr>COMPOUND LIGHT MICROSCOPE</vt:lpstr>
      <vt:lpstr>Unstained vs. stained cheek cells looking through a bright field microscope.</vt:lpstr>
      <vt:lpstr>Syphilis spirochetes see through a dark field microscope</vt:lpstr>
      <vt:lpstr>Phase contrast microscopy</vt:lpstr>
      <vt:lpstr>Fluorescent microscopy  Staining to detect cytomegalovirus- the bright green areas are the virus    covered with antibodies tagged with a fluorescent  dye that target    only cytomegalovirus.</vt:lpstr>
      <vt:lpstr>C) ELECTRON MICROSCOPES  - electromagnets replace glass lenses, specimens may need    to be thin sectioned and they are in a vacuum (the   specimen is dead)    - TEM (transmission electron microscope)   - used to see internal details of cells and organelles   and to see viruses   - can magnify up to 100,000,000 X (0.5nm resolution)      - SEM (scanning electron microscope)   - used to see the surfaces of specimens in a “3D”   like appearance; can also see viruses   - can magnify up to approximately 100,000,000 X (10nm                               resolution)  </vt:lpstr>
      <vt:lpstr>Electron microscopes </vt:lpstr>
      <vt:lpstr>TEM micrograph                        SEM micrograph</vt:lpstr>
    </vt:vector>
  </TitlesOfParts>
  <Company>Valencia Community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Test 1 Packet</dc:title>
  <dc:creator>Office of Information Technology</dc:creator>
  <cp:lastModifiedBy>Naeem Ahmed</cp:lastModifiedBy>
  <cp:revision>176</cp:revision>
  <dcterms:created xsi:type="dcterms:W3CDTF">2010-05-07T14:34:19Z</dcterms:created>
  <dcterms:modified xsi:type="dcterms:W3CDTF">2014-08-12T21:46:17Z</dcterms:modified>
</cp:coreProperties>
</file>